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1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2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7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9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2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7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7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0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9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82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68619F-B1E1-4EE1-9A56-11707ECD8C9A}" type="datetimeFigureOut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06/04/58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EBF3EB-2B96-4AD8-89CD-BE1721551936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h-TH" dirty="0" smtClean="0"/>
          </a:p>
          <a:p>
            <a:pPr algn="ctr">
              <a:buNone/>
            </a:pPr>
            <a:endParaRPr lang="th-TH" sz="2400" b="1" u="sng" dirty="0" smtClean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2400" b="1" u="sng" dirty="0" smtClean="0">
                <a:latin typeface="TH SarabunIT๙" pitchFamily="34" charset="-34"/>
                <a:cs typeface="TH SarabunIT๙" pitchFamily="34" charset="-34"/>
              </a:rPr>
              <a:t>ตัวอย่าง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การจัดกิจกรรมฝึกเสริมทักษะ การอ่านเขียน ตามวิธีการสอนสะกดคำและแจกรูป</a:t>
            </a:r>
          </a:p>
          <a:p>
            <a:pPr>
              <a:buNone/>
            </a:pPr>
            <a:r>
              <a:rPr lang="th-TH" sz="2400" b="1" u="sng" dirty="0" smtClean="0">
                <a:latin typeface="TH SarabunIT๙" pitchFamily="34" charset="-34"/>
                <a:cs typeface="TH SarabunIT๙" pitchFamily="34" charset="-34"/>
              </a:rPr>
              <a:t>ครั้งที่</a:t>
            </a:r>
            <a:r>
              <a:rPr lang="en-US" sz="2400" b="1" u="sng" dirty="0" smtClean="0"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รู้จักพยัญชนะไทย</a:t>
            </a:r>
          </a:p>
          <a:p>
            <a:pPr>
              <a:buNone/>
            </a:pP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</a:t>
            </a: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จุดประสงค์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1.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ท่องจำพยัญชนะไทย ให้ถูกต้อง        </a:t>
            </a: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        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2.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ออกเสียงและเขียนรูปพยัญชนะไทย ได้ถูกต้อง</a:t>
            </a:r>
          </a:p>
          <a:p>
            <a:pPr>
              <a:buNone/>
            </a:pP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</a:t>
            </a: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ฝึกทบทวนจำพยัญชนะไทย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44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ตัว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ก.  เอ๋ยกอไก่    ข.ไข่ในเล้า  ฃ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ขวดของเรา   ค.ควายเข้านา   ฅ. คนขึงขัง  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	ฆ. ระฆังข้างฝา   ง. งูใจกล้า  จ. จานใช้ดี     ฉ. ฉิ่งตีดัง     ช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ช้างวิ่งหนี  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ซ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โซ่ล่ามที   ฌ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เฌอคู่กัน   ญ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ผู้หญิงโสภา  ฎ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ชะฎา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สวมพลัน   ฏ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ปฏักหุนหัน  </a:t>
            </a:r>
          </a:p>
          <a:p>
            <a:pPr>
              <a:buNone/>
            </a:pP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	ฐ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ฐานเข้ามาลอง  ฑ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นาง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มณโฑ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หน้าขาว  ฒ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ผู้เฒ่าเดินย่อง  ณ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เณรไม่มอง 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		ด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ต้องนิมนต์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ต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เต่าหลังตุง   ถ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ถุงแบกขน	ท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ทหารอดทน  ธ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ธงคนนิยม   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น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หนูขวักไขว่   บ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ใบไม้ทับถม   ป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ปลาตากลม   ผ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ผึ้งทำรัง  ฝ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ฝาทนทาน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พ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พานวางตั้ง    ฟ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ฟันสะอาดจัง   ภ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สำเภากางใบ  ม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ม้าคึกคัก   ย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ยักษ์	เขี้ยวใหญ่   ร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เรือพายไป   ล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ลิงไต่ราว   ว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แหวนลงยา  ศ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ศาลาเงียบเหงา   	ษ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ฤๅ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หนวดยาว   ส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เสือดาวคะนอง  ห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หีบใส่ผ้า  ฬ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จุฬาท่าผยอง  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อ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อ่างเนืองนอง   ฮ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นกฮูกตาโต</a:t>
            </a: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dirty="0" smtClean="0"/>
              <a:t>         </a:t>
            </a:r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685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2 ฝึกอ่านคำกับภาพ และเขียนคำลงในสมุด</a:t>
            </a: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    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กะบี่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         ตู้                     ปี่</a:t>
            </a:r>
          </a:p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                                         อีจู้</a:t>
            </a:r>
          </a:p>
        </p:txBody>
      </p:sp>
      <p:pic>
        <p:nvPicPr>
          <p:cNvPr id="5" name="รูปภาพ 4" descr="เ้ดดเ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1571636" cy="1428760"/>
          </a:xfrm>
          <a:prstGeom prst="rect">
            <a:avLst/>
          </a:prstGeom>
        </p:spPr>
      </p:pic>
      <p:pic>
        <p:nvPicPr>
          <p:cNvPr id="6" name="รูปภาพ 5" descr="เดกเกดเ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316289"/>
            <a:ext cx="1143002" cy="1909766"/>
          </a:xfrm>
          <a:prstGeom prst="rect">
            <a:avLst/>
          </a:prstGeom>
        </p:spPr>
      </p:pic>
      <p:pic>
        <p:nvPicPr>
          <p:cNvPr id="7" name="รูปภาพ 6" descr="ัีรัีา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842544"/>
            <a:ext cx="1228716" cy="857256"/>
          </a:xfrm>
          <a:prstGeom prst="rect">
            <a:avLst/>
          </a:prstGeom>
        </p:spPr>
      </p:pic>
      <p:pic>
        <p:nvPicPr>
          <p:cNvPr id="8" name="รูปภาพ 7" descr="ัราัาร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4286256"/>
            <a:ext cx="2000250" cy="20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3 ฝึกอ่านเรื่องสั้นที่กำหนด และ คัดลายมือ</a:t>
            </a: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        ป้ากะปู่   ดู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ตาอู๋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ตี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กะบี่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กะตาอี๋    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ตาอู๋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ตาดี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    ดูตาอี๋  ตี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กะบี่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ปุปุ   ตาอี๋ตี  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กะบี่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ดี   ตาอี๋จะตี  บ่า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ตาอู๋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</a:t>
            </a: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000364" y="1214422"/>
            <a:ext cx="2286016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black"/>
                </a:solidFill>
              </a:rPr>
              <a:t>เรื่อง... ป้ากะปู่</a:t>
            </a:r>
            <a:endParaRPr lang="th-TH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2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ฝึกการอ่านออกเสียง พยัญชนะไทย</a:t>
            </a:r>
          </a:p>
          <a:p>
            <a:pPr>
              <a:buNone/>
            </a:pPr>
            <a:endParaRPr lang="th-TH" sz="2400" u="sng" dirty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3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ฝึกการเขียนพยัญชนะไทย</a:t>
            </a:r>
          </a:p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63402"/>
              </p:ext>
            </p:extLst>
          </p:nvPr>
        </p:nvGraphicFramePr>
        <p:xfrm>
          <a:off x="1524000" y="1428736"/>
          <a:ext cx="6119832" cy="100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979"/>
                <a:gridCol w="764979"/>
                <a:gridCol w="764979"/>
                <a:gridCol w="764979"/>
                <a:gridCol w="764979"/>
                <a:gridCol w="764979"/>
                <a:gridCol w="764979"/>
                <a:gridCol w="764979"/>
              </a:tblGrid>
              <a:tr h="502292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ก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จ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ด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ต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บ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ป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2292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กอ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จอ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err="1" smtClean="0">
                          <a:solidFill>
                            <a:schemeClr val="tx1"/>
                          </a:solidFill>
                        </a:rPr>
                        <a:t>ดอ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ตอ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บอ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ปอ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ออ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079180"/>
              </p:ext>
            </p:extLst>
          </p:nvPr>
        </p:nvGraphicFramePr>
        <p:xfrm>
          <a:off x="251520" y="2924944"/>
          <a:ext cx="8640960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2637498">
                <a:tc>
                  <a:txBody>
                    <a:bodyPr/>
                    <a:lstStyle/>
                    <a:p>
                      <a:r>
                        <a:rPr lang="th-TH" sz="9600" dirty="0" smtClean="0"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r>
                        <a:rPr lang="th-TH" sz="6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</a:t>
                      </a:r>
                      <a:r>
                        <a:rPr lang="th-TH" sz="6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</a:t>
                      </a:r>
                      <a:r>
                        <a:rPr lang="th-TH" sz="6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จ</a:t>
                      </a:r>
                      <a:r>
                        <a:rPr lang="th-TH" sz="6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</a:t>
                      </a:r>
                      <a:r>
                        <a:rPr lang="th-TH" sz="6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ด</a:t>
                      </a:r>
                      <a:r>
                        <a:rPr lang="th-TH" sz="600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</a:t>
                      </a:r>
                      <a:r>
                        <a:rPr lang="th-TH" sz="6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ต</a:t>
                      </a:r>
                      <a:r>
                        <a:rPr lang="th-TH" sz="60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</a:t>
                      </a:r>
                      <a:r>
                        <a:rPr lang="th-TH" sz="6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</a:t>
                      </a:r>
                      <a:r>
                        <a:rPr lang="th-TH" sz="6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                            </a:t>
                      </a:r>
                      <a:r>
                        <a:rPr lang="th-TH" sz="60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ป</a:t>
                      </a:r>
                      <a:r>
                        <a:rPr lang="th-TH" sz="6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</a:t>
                      </a:r>
                      <a:r>
                        <a:rPr lang="th-TH" sz="60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</a:t>
                      </a:r>
                      <a:endParaRPr lang="th-TH" sz="60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82942">
                <a:tc>
                  <a:txBody>
                    <a:bodyPr/>
                    <a:lstStyle/>
                    <a:p>
                      <a:endParaRPr lang="th-TH" sz="60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7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4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ทำเครื่องหมายวงกลม      รอบตัวอักษรที่เหมือนกัน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40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4000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ก            ค   ฅ   ก    ภ   </a:t>
            </a:r>
          </a:p>
          <a:p>
            <a:pPr>
              <a:buNone/>
            </a:pPr>
            <a:r>
              <a:rPr lang="th-TH" sz="40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         จ            ว    ร    จ    ง</a:t>
            </a:r>
            <a:endParaRPr lang="en-US" sz="40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4000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ด            ถ    ด   ต    ก</a:t>
            </a:r>
            <a:endParaRPr lang="en-US" sz="40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4000" dirty="0" smtClean="0">
                <a:latin typeface="TH SarabunIT๙" pitchFamily="34" charset="-34"/>
                <a:cs typeface="TH SarabunIT๙" pitchFamily="34" charset="-34"/>
              </a:rPr>
              <a:t>          </a:t>
            </a: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บ            ป    บ   ฝ   ผ</a:t>
            </a:r>
          </a:p>
          <a:p>
            <a:pPr>
              <a:buNone/>
            </a:pP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          อ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                  </a:t>
            </a: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ฮ    ย   ล   อ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en-US" sz="2400" u="sng" dirty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ลูกศรซ้าย-ขวา 3"/>
          <p:cNvSpPr/>
          <p:nvPr/>
        </p:nvSpPr>
        <p:spPr>
          <a:xfrm>
            <a:off x="2571736" y="1214422"/>
            <a:ext cx="571504" cy="35719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7" name="ลูกศรซ้าย-ขวา 6"/>
          <p:cNvSpPr/>
          <p:nvPr/>
        </p:nvSpPr>
        <p:spPr>
          <a:xfrm>
            <a:off x="2571736" y="3857628"/>
            <a:ext cx="571504" cy="35719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ลูกศรซ้าย-ขวา 7"/>
          <p:cNvSpPr/>
          <p:nvPr/>
        </p:nvSpPr>
        <p:spPr>
          <a:xfrm>
            <a:off x="2571736" y="3143248"/>
            <a:ext cx="571504" cy="35719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9" name="ลูกศรซ้าย-ขวา 8"/>
          <p:cNvSpPr/>
          <p:nvPr/>
        </p:nvSpPr>
        <p:spPr>
          <a:xfrm>
            <a:off x="2571736" y="1785926"/>
            <a:ext cx="571504" cy="35719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0" name="ลูกศรซ้าย-ขวา 9"/>
          <p:cNvSpPr/>
          <p:nvPr/>
        </p:nvSpPr>
        <p:spPr>
          <a:xfrm>
            <a:off x="2571736" y="2571744"/>
            <a:ext cx="571504" cy="35719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วงรี 10"/>
          <p:cNvSpPr/>
          <p:nvPr/>
        </p:nvSpPr>
        <p:spPr>
          <a:xfrm rot="21424219">
            <a:off x="5072066" y="50004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th-TH" u="sng" dirty="0" smtClean="0">
                <a:latin typeface="TH SarabunIT๙" pitchFamily="34" charset="-34"/>
                <a:cs typeface="TH SarabunIT๙" pitchFamily="34" charset="-34"/>
              </a:rPr>
              <a:t>ครั้งที่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2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ฝึกการออกเสียงและเขียนรูปสระ เดี่ยว</a:t>
            </a: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จุดประสงค์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ออกเสียงและเขียนรูปสระเดี่ยวได้ถูกต้อง</a:t>
            </a: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ฝึกการอ่านออกเสียง รูปสระ และสังเกต การเปลี่ยนแปลง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74702"/>
              </p:ext>
            </p:extLst>
          </p:nvPr>
        </p:nvGraphicFramePr>
        <p:xfrm>
          <a:off x="928660" y="2348879"/>
          <a:ext cx="6786612" cy="356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3"/>
                <a:gridCol w="1696653"/>
                <a:gridCol w="1696653"/>
                <a:gridCol w="1696653"/>
              </a:tblGrid>
              <a:tr h="341926">
                <a:tc gridSpan="2"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สระเสียงสั้น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สระเสียงยาว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รูปสระ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เสียงสระ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รูปสระ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เสียงสระ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ะ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อะ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า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อา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ิ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อิ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ึ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อึ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ื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อื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ุ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ู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อู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ฝึกการออกเสียงและเขียน รูปสระเดี่ยว</a:t>
            </a: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9600" dirty="0" smtClean="0">
                <a:latin typeface="Simplified Arabic" pitchFamily="18" charset="-78"/>
                <a:cs typeface="TH SarabunIT๙"/>
              </a:rPr>
              <a:t>   ะ   </a:t>
            </a:r>
            <a:r>
              <a:rPr lang="th-TH" sz="9600" dirty="0" smtClean="0">
                <a:latin typeface="TH SarabunIT๙"/>
                <a:cs typeface="TH SarabunIT๙"/>
              </a:rPr>
              <a:t>า     </a:t>
            </a:r>
            <a:r>
              <a:rPr lang="th-TH" sz="9600" dirty="0">
                <a:latin typeface="TH SarabunIT๙"/>
                <a:cs typeface="TH SarabunIT๙"/>
              </a:rPr>
              <a:t>ิ</a:t>
            </a:r>
            <a:r>
              <a:rPr lang="th-TH" sz="9600" dirty="0">
                <a:latin typeface="Simplified Arabic" pitchFamily="18" charset="-78"/>
                <a:cs typeface="TH SarabunIT๙"/>
              </a:rPr>
              <a:t> </a:t>
            </a:r>
            <a:r>
              <a:rPr lang="th-TH" sz="9600" dirty="0" smtClean="0">
                <a:latin typeface="TH SarabunIT๙"/>
                <a:cs typeface="TH SarabunIT๙"/>
              </a:rPr>
              <a:t>     ี</a:t>
            </a:r>
            <a:endParaRPr lang="th-TH" sz="9600" dirty="0" smtClean="0">
              <a:latin typeface="Simplified Arabic" pitchFamily="18" charset="-78"/>
              <a:cs typeface="TH SarabunIT๙"/>
            </a:endParaRPr>
          </a:p>
          <a:p>
            <a:pPr>
              <a:buNone/>
            </a:pPr>
            <a:r>
              <a:rPr lang="th-TH" sz="9600" dirty="0" smtClean="0">
                <a:latin typeface="Simplified Arabic" pitchFamily="18" charset="-78"/>
                <a:cs typeface="TH SarabunIT๙"/>
              </a:rPr>
              <a:t>     </a:t>
            </a:r>
            <a:r>
              <a:rPr lang="th-TH" sz="9600" dirty="0" smtClean="0">
                <a:latin typeface="TH SarabunIT๙"/>
                <a:cs typeface="TH SarabunIT๙"/>
              </a:rPr>
              <a:t>ึ    ื    ุ      ู</a:t>
            </a:r>
            <a:endParaRPr lang="th-TH" sz="9600" dirty="0" smtClean="0">
              <a:latin typeface="Simplified Arabic" pitchFamily="18" charset="-78"/>
              <a:cs typeface="TH SarabunIT๙" pitchFamily="34" charset="-34"/>
            </a:endParaRPr>
          </a:p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09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000" u="sng" dirty="0" smtClean="0">
                <a:latin typeface="TH SarabunIT๙" pitchFamily="34" charset="-34"/>
                <a:cs typeface="TH SarabunIT๙" pitchFamily="34" charset="-34"/>
              </a:rPr>
              <a:t>ครั้งที่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 3 การประสมอักษรกลางกับสระเดี่ยว</a:t>
            </a:r>
          </a:p>
          <a:p>
            <a:pPr>
              <a:buNone/>
            </a:pPr>
            <a:r>
              <a:rPr lang="th-TH" sz="2000" u="sng" dirty="0" smtClean="0">
                <a:latin typeface="TH SarabunIT๙" pitchFamily="34" charset="-34"/>
                <a:cs typeface="TH SarabunIT๙" pitchFamily="34" charset="-34"/>
              </a:rPr>
              <a:t>จุดประสงค์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 อ่านและเขียนคำประสมด้วย อักษรกลาง ก จ ด ต บ ป อ กับสระเดี่ยวได้ถูกต้อง</a:t>
            </a:r>
          </a:p>
          <a:p>
            <a:pPr>
              <a:buNone/>
            </a:pPr>
            <a:r>
              <a:rPr lang="th-TH" sz="20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 1 ฝึกการอ่านสะกดคำและแจกลูกโดยใช้ตารางผสมคำ</a:t>
            </a: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42910" y="1928802"/>
          <a:ext cx="7786746" cy="467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857256"/>
                <a:gridCol w="857256"/>
                <a:gridCol w="785818"/>
                <a:gridCol w="785818"/>
                <a:gridCol w="785818"/>
                <a:gridCol w="714380"/>
                <a:gridCol w="785818"/>
                <a:gridCol w="714384"/>
              </a:tblGrid>
              <a:tr h="857260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สระเดี่ยว</a:t>
                      </a:r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อักษรกลาง</a:t>
                      </a:r>
                      <a:endParaRPr lang="th-TH" sz="16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     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495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กี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กึ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กื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495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จ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จะ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จา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จิ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จี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จึ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จื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จุ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จู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495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ด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ดะ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ดา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ดิ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ดี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ดึ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ดื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ดุ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ดู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495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ตื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ตู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495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บ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บะ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บา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บิ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บี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บึ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บื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บุ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บู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495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ป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ปะ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ปา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ปิ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ปี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ปึ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ปื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ปุ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ปู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495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อ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อะ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อา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อิ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อี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อึ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อื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อุ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อู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642910" y="1928802"/>
            <a:ext cx="1500198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7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2 ฝึกอ่านคำกับภาพ ผู้สอนควรใช้สื่อรูปภาพบัตรคำหรือสื่ออื่น ๆ ที่เหมาะสม ประกอบการเรียนเพิ่มเติม</a:t>
            </a: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ปู                      อีกา               ตะปู            บิดา</a:t>
            </a:r>
          </a:p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400" u="sng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" name="รูปภาพ 4" descr="icon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071678"/>
            <a:ext cx="1524000" cy="1524000"/>
          </a:xfrm>
          <a:prstGeom prst="rect">
            <a:avLst/>
          </a:prstGeom>
        </p:spPr>
      </p:pic>
      <p:pic>
        <p:nvPicPr>
          <p:cNvPr id="6" name="รูปภาพ 5" descr="2472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1928802"/>
            <a:ext cx="1511300" cy="1778000"/>
          </a:xfrm>
          <a:prstGeom prst="rect">
            <a:avLst/>
          </a:prstGeom>
        </p:spPr>
      </p:pic>
      <p:pic>
        <p:nvPicPr>
          <p:cNvPr id="7" name="รูปภาพ 6" descr="fsdf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1928802"/>
            <a:ext cx="1452546" cy="1571636"/>
          </a:xfrm>
          <a:prstGeom prst="rect">
            <a:avLst/>
          </a:prstGeom>
        </p:spPr>
      </p:pic>
      <p:pic>
        <p:nvPicPr>
          <p:cNvPr id="8" name="รูปภาพ 7" descr="lenin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0826" y="1428736"/>
            <a:ext cx="1655433" cy="242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3 ฝึกอ่านคำที่กำหนดให้แคล่วคล่อง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</a:t>
            </a:r>
            <a:r>
              <a:rPr lang="th-TH" sz="2400" dirty="0" err="1" smtClean="0">
                <a:latin typeface="TH SarabunIT๙" pitchFamily="34" charset="-34"/>
                <a:cs typeface="TH SarabunIT๙" pitchFamily="34" charset="-34"/>
              </a:rPr>
              <a:t>กะทะ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กะปะ  กะปิ  จะดู  บิดา  ตาดี  อีกา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ตาปู     อาดูปู   ดูดีดี  ตากะอา  ตากะบิดา</a:t>
            </a:r>
          </a:p>
          <a:p>
            <a:pPr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ตาปะ  บิดากะอา  บิดาจะตีตา</a:t>
            </a: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4 ฝึกอ่านเรื่องสั้นๆ และคัดลายมือลงสมุด</a:t>
            </a:r>
            <a:endParaRPr lang="th-TH" sz="2400" u="sng" dirty="0" smtClean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57158" y="3000372"/>
          <a:ext cx="8286808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3500462">
                <a:tc>
                  <a:txBody>
                    <a:bodyPr/>
                    <a:lstStyle/>
                    <a:p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อีกาตาดี ปะปู</a:t>
                      </a:r>
                      <a:r>
                        <a:rPr lang="th-TH" sz="32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อีกาดูปู  บิดาปะอีกาดูปู บิดาดูอีกา</a:t>
                      </a:r>
                    </a:p>
                    <a:p>
                      <a:endParaRPr lang="th-TH" baseline="0" dirty="0" smtClean="0"/>
                    </a:p>
                    <a:p>
                      <a:endParaRPr lang="th-TH" baseline="0" dirty="0" smtClean="0"/>
                    </a:p>
                    <a:p>
                      <a:endParaRPr lang="th-TH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5" name="รูปภาพ 4" descr="กหกห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4643446"/>
            <a:ext cx="2214563" cy="1628775"/>
          </a:xfrm>
          <a:prstGeom prst="rect">
            <a:avLst/>
          </a:prstGeom>
        </p:spPr>
      </p:pic>
      <p:pic>
        <p:nvPicPr>
          <p:cNvPr id="6" name="รูปภาพ 5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643446"/>
            <a:ext cx="1828800" cy="1581150"/>
          </a:xfrm>
          <a:prstGeom prst="rect">
            <a:avLst/>
          </a:prstGeom>
        </p:spPr>
      </p:pic>
      <p:pic>
        <p:nvPicPr>
          <p:cNvPr id="7" name="รูปภาพ 6" descr="ฆฏหกห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4643446"/>
            <a:ext cx="1785926" cy="16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ครั้งที่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4 การผันวรรณยุกต์ คำที่ประสม อักษรกลาง กับสระเดี่ยว</a:t>
            </a: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จุดประสงค์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อ่านและเขียนคำที่ประสม อักษรกลางกับสระเดี่ยว และผันวรรณยุกต์ ได้อย่างถูกต้อง</a:t>
            </a: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กิจกรรมที่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1 รู้จักวรรณยุกต์และ ฝึกทักษะการอ่าน โดยตารางผสมคำ</a:t>
            </a:r>
          </a:p>
          <a:p>
            <a:pPr>
              <a:buNone/>
            </a:pPr>
            <a:r>
              <a:rPr lang="th-TH" sz="2400" u="sng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85786" y="2285992"/>
          <a:ext cx="6096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่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้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๊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IT๙"/>
                          <a:cs typeface="TH SarabunIT๙"/>
                        </a:rPr>
                        <a:t>๋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ดา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ด่า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ด๊า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ด๊า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ด๋า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กี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กี่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กี้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กี๊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กี๋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ป่า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ป้า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ป๊า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ป๋า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ปี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ปี่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ปี้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ปี๊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ปี๋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ดู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ดู่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ดู้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ดู๊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ดู๋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อู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อู่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อู้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อู๊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อู๋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4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608</Words>
  <Application>Microsoft Office PowerPoint</Application>
  <PresentationFormat>นำเสนอทางหน้าจอ (4:3)</PresentationFormat>
  <Paragraphs>237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สลิปสตรีม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</cp:revision>
  <dcterms:created xsi:type="dcterms:W3CDTF">2015-04-06T06:48:50Z</dcterms:created>
  <dcterms:modified xsi:type="dcterms:W3CDTF">2015-04-06T07:21:38Z</dcterms:modified>
</cp:coreProperties>
</file>