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8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8619F-B1E1-4EE1-9A56-11707ECD8C9A}" type="datetimeFigureOut">
              <a:rPr lang="th-TH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06/04/58</a:t>
            </a:fld>
            <a:endParaRPr lang="th-TH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BF3EB-2B96-4AD8-89CD-BE1721551936}" type="slidenum">
              <a:rPr lang="th-TH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38127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8619F-B1E1-4EE1-9A56-11707ECD8C9A}" type="datetimeFigureOut">
              <a:rPr lang="th-TH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06/04/58</a:t>
            </a:fld>
            <a:endParaRPr lang="th-TH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BF3EB-2B96-4AD8-89CD-BE1721551936}" type="slidenum">
              <a:rPr lang="th-TH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351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8619F-B1E1-4EE1-9A56-11707ECD8C9A}" type="datetimeFigureOut">
              <a:rPr lang="th-TH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06/04/58</a:t>
            </a:fld>
            <a:endParaRPr lang="th-TH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BF3EB-2B96-4AD8-89CD-BE1721551936}" type="slidenum">
              <a:rPr lang="th-TH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13289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8619F-B1E1-4EE1-9A56-11707ECD8C9A}" type="datetimeFigureOut">
              <a:rPr lang="th-TH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06/04/58</a:t>
            </a:fld>
            <a:endParaRPr lang="th-TH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BF3EB-2B96-4AD8-89CD-BE1721551936}" type="slidenum">
              <a:rPr lang="th-TH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48700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8619F-B1E1-4EE1-9A56-11707ECD8C9A}" type="datetimeFigureOut">
              <a:rPr lang="th-TH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06/04/58</a:t>
            </a:fld>
            <a:endParaRPr lang="th-TH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BF3EB-2B96-4AD8-89CD-BE1721551936}" type="slidenum">
              <a:rPr lang="th-TH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4697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8619F-B1E1-4EE1-9A56-11707ECD8C9A}" type="datetimeFigureOut">
              <a:rPr lang="th-TH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06/04/58</a:t>
            </a:fld>
            <a:endParaRPr lang="th-TH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BF3EB-2B96-4AD8-89CD-BE1721551936}" type="slidenum">
              <a:rPr lang="th-TH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7243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8619F-B1E1-4EE1-9A56-11707ECD8C9A}" type="datetimeFigureOut">
              <a:rPr lang="th-TH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06/04/58</a:t>
            </a:fld>
            <a:endParaRPr lang="th-TH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BF3EB-2B96-4AD8-89CD-BE1721551936}" type="slidenum">
              <a:rPr lang="th-TH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78711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8619F-B1E1-4EE1-9A56-11707ECD8C9A}" type="datetimeFigureOut">
              <a:rPr lang="th-TH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06/04/58</a:t>
            </a:fld>
            <a:endParaRPr lang="th-TH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BF3EB-2B96-4AD8-89CD-BE1721551936}" type="slidenum">
              <a:rPr lang="th-TH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7767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8619F-B1E1-4EE1-9A56-11707ECD8C9A}" type="datetimeFigureOut">
              <a:rPr lang="th-TH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06/04/58</a:t>
            </a:fld>
            <a:endParaRPr lang="th-TH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BF3EB-2B96-4AD8-89CD-BE1721551936}" type="slidenum">
              <a:rPr lang="th-TH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65039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8619F-B1E1-4EE1-9A56-11707ECD8C9A}" type="datetimeFigureOut">
              <a:rPr lang="th-TH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06/04/58</a:t>
            </a:fld>
            <a:endParaRPr lang="th-TH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BF3EB-2B96-4AD8-89CD-BE1721551936}" type="slidenum">
              <a:rPr lang="th-TH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89904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8619F-B1E1-4EE1-9A56-11707ECD8C9A}" type="datetimeFigureOut">
              <a:rPr lang="th-TH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06/04/58</a:t>
            </a:fld>
            <a:endParaRPr lang="th-TH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BF3EB-2B96-4AD8-89CD-BE1721551936}" type="slidenum">
              <a:rPr lang="th-TH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32828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568619F-B1E1-4EE1-9A56-11707ECD8C9A}" type="datetimeFigureOut">
              <a:rPr lang="th-TH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06/04/58</a:t>
            </a:fld>
            <a:endParaRPr lang="th-TH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th-TH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BEBF3EB-2B96-4AD8-89CD-BE1721551936}" type="slidenum">
              <a:rPr lang="th-TH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9367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endParaRPr lang="th-TH" dirty="0" smtClean="0"/>
          </a:p>
          <a:p>
            <a:pPr algn="ctr">
              <a:buNone/>
            </a:pPr>
            <a:endParaRPr lang="th-TH" sz="2400" b="1" u="sng" dirty="0" smtClean="0">
              <a:latin typeface="TH SarabunIT๙" pitchFamily="34" charset="-34"/>
              <a:cs typeface="TH SarabunIT๙" pitchFamily="34" charset="-34"/>
            </a:endParaRPr>
          </a:p>
          <a:p>
            <a:pPr algn="ctr">
              <a:buNone/>
            </a:pPr>
            <a:r>
              <a:rPr lang="th-TH" sz="2400" b="1" u="sng" dirty="0" smtClean="0">
                <a:latin typeface="TH SarabunIT๙" pitchFamily="34" charset="-34"/>
                <a:cs typeface="TH SarabunIT๙" pitchFamily="34" charset="-34"/>
              </a:rPr>
              <a:t>ตัวอย่าง</a:t>
            </a:r>
            <a:r>
              <a:rPr lang="th-TH" sz="2400" b="1" dirty="0" smtClean="0">
                <a:latin typeface="TH SarabunIT๙" pitchFamily="34" charset="-34"/>
                <a:cs typeface="TH SarabunIT๙" pitchFamily="34" charset="-34"/>
              </a:rPr>
              <a:t> การจัดกิจกรรมฝึกเสริมทักษะ การอ่านเขียน ตามวิธีการสอนสะกดคำและแจกรูป</a:t>
            </a:r>
          </a:p>
          <a:p>
            <a:pPr>
              <a:buNone/>
            </a:pPr>
            <a:r>
              <a:rPr lang="th-TH" sz="2400" b="1" u="sng" dirty="0" smtClean="0">
                <a:latin typeface="TH SarabunIT๙" pitchFamily="34" charset="-34"/>
                <a:cs typeface="TH SarabunIT๙" pitchFamily="34" charset="-34"/>
              </a:rPr>
              <a:t>ครั้งที่</a:t>
            </a:r>
            <a:r>
              <a:rPr lang="en-US" sz="2400" b="1" u="sng" dirty="0" smtClean="0">
                <a:latin typeface="TH SarabunIT๙" pitchFamily="34" charset="-34"/>
                <a:cs typeface="TH SarabunIT๙" pitchFamily="34" charset="-34"/>
              </a:rPr>
              <a:t>1.</a:t>
            </a:r>
            <a:r>
              <a:rPr lang="th-TH" sz="2400" b="1" dirty="0" smtClean="0">
                <a:latin typeface="TH SarabunIT๙" pitchFamily="34" charset="-34"/>
                <a:cs typeface="TH SarabunIT๙" pitchFamily="34" charset="-34"/>
              </a:rPr>
              <a:t> รู้จักพยัญชนะไทย</a:t>
            </a:r>
          </a:p>
          <a:p>
            <a:pPr>
              <a:buNone/>
            </a:pPr>
            <a:r>
              <a:rPr lang="th-TH" sz="2400" dirty="0"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th-TH" sz="2400" dirty="0" smtClean="0">
                <a:latin typeface="TH SarabunIT๙" pitchFamily="34" charset="-34"/>
                <a:cs typeface="TH SarabunIT๙" pitchFamily="34" charset="-34"/>
              </a:rPr>
              <a:t>        </a:t>
            </a:r>
            <a:r>
              <a:rPr lang="th-TH" sz="2400" u="sng" dirty="0" smtClean="0">
                <a:latin typeface="TH SarabunIT๙" pitchFamily="34" charset="-34"/>
                <a:cs typeface="TH SarabunIT๙" pitchFamily="34" charset="-34"/>
              </a:rPr>
              <a:t>จุดประสงค์</a:t>
            </a:r>
            <a:r>
              <a:rPr lang="en-US" sz="2400" dirty="0" smtClean="0">
                <a:latin typeface="TH SarabunIT๙" pitchFamily="34" charset="-34"/>
                <a:cs typeface="TH SarabunIT๙" pitchFamily="34" charset="-34"/>
              </a:rPr>
              <a:t> 1. </a:t>
            </a:r>
            <a:r>
              <a:rPr lang="th-TH" sz="2400" dirty="0" smtClean="0">
                <a:latin typeface="TH SarabunIT๙" pitchFamily="34" charset="-34"/>
                <a:cs typeface="TH SarabunIT๙" pitchFamily="34" charset="-34"/>
              </a:rPr>
              <a:t>ท่องจำพยัญชนะไทย ให้ถูกต้อง        </a:t>
            </a:r>
            <a:r>
              <a:rPr lang="th-TH" sz="2400" u="sng" dirty="0" smtClean="0">
                <a:latin typeface="TH SarabunIT๙" pitchFamily="34" charset="-34"/>
                <a:cs typeface="TH SarabunIT๙" pitchFamily="34" charset="-34"/>
              </a:rPr>
              <a:t>         </a:t>
            </a:r>
            <a:endParaRPr lang="th-TH" sz="2400" dirty="0" smtClean="0">
              <a:latin typeface="TH SarabunIT๙" pitchFamily="34" charset="-34"/>
              <a:cs typeface="TH SarabunIT๙" pitchFamily="34" charset="-34"/>
            </a:endParaRPr>
          </a:p>
          <a:p>
            <a:pPr>
              <a:buNone/>
            </a:pPr>
            <a:r>
              <a:rPr lang="th-TH" sz="2400" dirty="0"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th-TH" sz="2400" dirty="0" smtClean="0">
                <a:latin typeface="TH SarabunIT๙" pitchFamily="34" charset="-34"/>
                <a:cs typeface="TH SarabunIT๙" pitchFamily="34" charset="-34"/>
              </a:rPr>
              <a:t>                      </a:t>
            </a:r>
            <a:r>
              <a:rPr lang="en-US" sz="2400" dirty="0" smtClean="0">
                <a:latin typeface="TH SarabunIT๙" pitchFamily="34" charset="-34"/>
                <a:cs typeface="TH SarabunIT๙" pitchFamily="34" charset="-34"/>
              </a:rPr>
              <a:t> 2. </a:t>
            </a:r>
            <a:r>
              <a:rPr lang="th-TH" sz="2400" dirty="0" smtClean="0">
                <a:latin typeface="TH SarabunIT๙" pitchFamily="34" charset="-34"/>
                <a:cs typeface="TH SarabunIT๙" pitchFamily="34" charset="-34"/>
              </a:rPr>
              <a:t>ออกเสียงและเขียนรูปพยัญชนะไทย ได้ถูกต้อง</a:t>
            </a:r>
          </a:p>
          <a:p>
            <a:pPr>
              <a:buNone/>
            </a:pPr>
            <a:r>
              <a:rPr lang="th-TH" sz="2400" dirty="0"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th-TH" sz="2400" dirty="0" smtClean="0">
                <a:latin typeface="TH SarabunIT๙" pitchFamily="34" charset="-34"/>
                <a:cs typeface="TH SarabunIT๙" pitchFamily="34" charset="-34"/>
              </a:rPr>
              <a:t>        </a:t>
            </a:r>
            <a:r>
              <a:rPr lang="th-TH" sz="2400" u="sng" dirty="0" smtClean="0">
                <a:latin typeface="TH SarabunIT๙" pitchFamily="34" charset="-34"/>
                <a:cs typeface="TH SarabunIT๙" pitchFamily="34" charset="-34"/>
              </a:rPr>
              <a:t>กิจกรรมที่</a:t>
            </a:r>
            <a:r>
              <a:rPr lang="th-TH" sz="2400" dirty="0" smtClean="0"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en-US" sz="2400" dirty="0" smtClean="0">
                <a:latin typeface="TH SarabunIT๙" pitchFamily="34" charset="-34"/>
                <a:cs typeface="TH SarabunIT๙" pitchFamily="34" charset="-34"/>
              </a:rPr>
              <a:t>1 </a:t>
            </a:r>
            <a:r>
              <a:rPr lang="th-TH" sz="2400" dirty="0" smtClean="0">
                <a:latin typeface="TH SarabunIT๙" pitchFamily="34" charset="-34"/>
                <a:cs typeface="TH SarabunIT๙" pitchFamily="34" charset="-34"/>
              </a:rPr>
              <a:t> ฝึกทบทวนจำพยัญชนะไทย </a:t>
            </a:r>
            <a:r>
              <a:rPr lang="en-US" sz="2400" dirty="0" smtClean="0">
                <a:latin typeface="TH SarabunIT๙" pitchFamily="34" charset="-34"/>
                <a:cs typeface="TH SarabunIT๙" pitchFamily="34" charset="-34"/>
              </a:rPr>
              <a:t>44</a:t>
            </a:r>
            <a:r>
              <a:rPr lang="th-TH" sz="2400" dirty="0" smtClean="0">
                <a:latin typeface="TH SarabunIT๙" pitchFamily="34" charset="-34"/>
                <a:cs typeface="TH SarabunIT๙" pitchFamily="34" charset="-34"/>
              </a:rPr>
              <a:t> ตัว</a:t>
            </a:r>
          </a:p>
          <a:p>
            <a:pPr>
              <a:buNone/>
            </a:pPr>
            <a:r>
              <a:rPr lang="th-TH" sz="2400" dirty="0" smtClean="0">
                <a:latin typeface="TH SarabunIT๙" pitchFamily="34" charset="-34"/>
                <a:cs typeface="TH SarabunIT๙" pitchFamily="34" charset="-34"/>
              </a:rPr>
              <a:t>          </a:t>
            </a:r>
          </a:p>
          <a:p>
            <a:pPr>
              <a:buNone/>
            </a:pPr>
            <a:r>
              <a:rPr lang="th-TH" sz="2400" dirty="0" smtClean="0">
                <a:latin typeface="TH SarabunIT๙" pitchFamily="34" charset="-34"/>
                <a:cs typeface="TH SarabunIT๙" pitchFamily="34" charset="-34"/>
              </a:rPr>
              <a:t>		ก.  เอ๋ยกอไก่    ข.ไข่ในเล้า  ฃ</a:t>
            </a:r>
            <a:r>
              <a:rPr lang="en-US" sz="2400" dirty="0" smtClean="0">
                <a:latin typeface="TH SarabunIT๙" pitchFamily="34" charset="-34"/>
                <a:cs typeface="TH SarabunIT๙" pitchFamily="34" charset="-34"/>
              </a:rPr>
              <a:t>.</a:t>
            </a:r>
            <a:r>
              <a:rPr lang="th-TH" sz="2400" dirty="0" smtClean="0">
                <a:latin typeface="TH SarabunIT๙" pitchFamily="34" charset="-34"/>
                <a:cs typeface="TH SarabunIT๙" pitchFamily="34" charset="-34"/>
              </a:rPr>
              <a:t> ขวดของเรา   ค.ควายเข้านา   ฅ. คนขึงขัง  </a:t>
            </a:r>
          </a:p>
          <a:p>
            <a:pPr>
              <a:buNone/>
            </a:pPr>
            <a:r>
              <a:rPr lang="th-TH" sz="2400" dirty="0" smtClean="0">
                <a:latin typeface="TH SarabunIT๙" pitchFamily="34" charset="-34"/>
                <a:cs typeface="TH SarabunIT๙" pitchFamily="34" charset="-34"/>
              </a:rPr>
              <a:t>         	ฆ. ระฆังข้างฝา   ง. งูใจกล้า  จ. จานใช้ดี     ฉ. ฉิ่งตีดัง     ช</a:t>
            </a:r>
            <a:r>
              <a:rPr lang="en-US" sz="2400" dirty="0" smtClean="0">
                <a:latin typeface="TH SarabunIT๙" pitchFamily="34" charset="-34"/>
                <a:cs typeface="TH SarabunIT๙" pitchFamily="34" charset="-34"/>
              </a:rPr>
              <a:t>. </a:t>
            </a:r>
            <a:r>
              <a:rPr lang="th-TH" sz="2400" dirty="0" smtClean="0">
                <a:latin typeface="TH SarabunIT๙" pitchFamily="34" charset="-34"/>
                <a:cs typeface="TH SarabunIT๙" pitchFamily="34" charset="-34"/>
              </a:rPr>
              <a:t>ช้างวิ่งหนี  </a:t>
            </a:r>
          </a:p>
          <a:p>
            <a:pPr>
              <a:buNone/>
            </a:pPr>
            <a:r>
              <a:rPr lang="th-TH" sz="2400" dirty="0" smtClean="0">
                <a:latin typeface="TH SarabunIT๙" pitchFamily="34" charset="-34"/>
                <a:cs typeface="TH SarabunIT๙" pitchFamily="34" charset="-34"/>
              </a:rPr>
              <a:t>		ซ</a:t>
            </a:r>
            <a:r>
              <a:rPr lang="en-US" sz="2400" dirty="0" smtClean="0">
                <a:latin typeface="TH SarabunIT๙" pitchFamily="34" charset="-34"/>
                <a:cs typeface="TH SarabunIT๙" pitchFamily="34" charset="-34"/>
              </a:rPr>
              <a:t>. </a:t>
            </a:r>
            <a:r>
              <a:rPr lang="th-TH" sz="2400" dirty="0" smtClean="0">
                <a:latin typeface="TH SarabunIT๙" pitchFamily="34" charset="-34"/>
                <a:cs typeface="TH SarabunIT๙" pitchFamily="34" charset="-34"/>
              </a:rPr>
              <a:t>โซ่ล่ามที   ฌ</a:t>
            </a:r>
            <a:r>
              <a:rPr lang="en-US" sz="2400" dirty="0" smtClean="0">
                <a:latin typeface="TH SarabunIT๙" pitchFamily="34" charset="-34"/>
                <a:cs typeface="TH SarabunIT๙" pitchFamily="34" charset="-34"/>
              </a:rPr>
              <a:t>.</a:t>
            </a:r>
            <a:r>
              <a:rPr lang="th-TH" sz="2400" dirty="0" smtClean="0">
                <a:latin typeface="TH SarabunIT๙" pitchFamily="34" charset="-34"/>
                <a:cs typeface="TH SarabunIT๙" pitchFamily="34" charset="-34"/>
              </a:rPr>
              <a:t>เฌอคู่กัน   ญ</a:t>
            </a:r>
            <a:r>
              <a:rPr lang="en-US" sz="2400" dirty="0" smtClean="0">
                <a:latin typeface="TH SarabunIT๙" pitchFamily="34" charset="-34"/>
                <a:cs typeface="TH SarabunIT๙" pitchFamily="34" charset="-34"/>
              </a:rPr>
              <a:t>.</a:t>
            </a:r>
            <a:r>
              <a:rPr lang="th-TH" sz="2400" dirty="0" smtClean="0">
                <a:latin typeface="TH SarabunIT๙" pitchFamily="34" charset="-34"/>
                <a:cs typeface="TH SarabunIT๙" pitchFamily="34" charset="-34"/>
              </a:rPr>
              <a:t>ผู้หญิงโสภา  ฎ</a:t>
            </a:r>
            <a:r>
              <a:rPr lang="en-US" sz="2400" dirty="0" smtClean="0">
                <a:latin typeface="TH SarabunIT๙" pitchFamily="34" charset="-34"/>
                <a:cs typeface="TH SarabunIT๙" pitchFamily="34" charset="-34"/>
              </a:rPr>
              <a:t>.</a:t>
            </a:r>
            <a:r>
              <a:rPr lang="th-TH" sz="2400" dirty="0" smtClean="0"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th-TH" sz="2400" dirty="0" err="1" smtClean="0">
                <a:latin typeface="TH SarabunIT๙" pitchFamily="34" charset="-34"/>
                <a:cs typeface="TH SarabunIT๙" pitchFamily="34" charset="-34"/>
              </a:rPr>
              <a:t>ชะฎา</a:t>
            </a:r>
            <a:r>
              <a:rPr lang="th-TH" sz="2400" dirty="0" smtClean="0">
                <a:latin typeface="TH SarabunIT๙" pitchFamily="34" charset="-34"/>
                <a:cs typeface="TH SarabunIT๙" pitchFamily="34" charset="-34"/>
              </a:rPr>
              <a:t>สวมพลัน   ฏ</a:t>
            </a:r>
            <a:r>
              <a:rPr lang="en-US" sz="2400" dirty="0" smtClean="0">
                <a:latin typeface="TH SarabunIT๙" pitchFamily="34" charset="-34"/>
                <a:cs typeface="TH SarabunIT๙" pitchFamily="34" charset="-34"/>
              </a:rPr>
              <a:t>.</a:t>
            </a:r>
            <a:r>
              <a:rPr lang="th-TH" sz="2400" dirty="0" smtClean="0">
                <a:latin typeface="TH SarabunIT๙" pitchFamily="34" charset="-34"/>
                <a:cs typeface="TH SarabunIT๙" pitchFamily="34" charset="-34"/>
              </a:rPr>
              <a:t> ปฏักหุนหัน  </a:t>
            </a:r>
          </a:p>
          <a:p>
            <a:pPr>
              <a:buNone/>
            </a:pPr>
            <a:r>
              <a:rPr lang="th-TH" sz="2400" dirty="0">
                <a:latin typeface="TH SarabunIT๙" pitchFamily="34" charset="-34"/>
                <a:cs typeface="TH SarabunIT๙" pitchFamily="34" charset="-34"/>
              </a:rPr>
              <a:t>	</a:t>
            </a:r>
            <a:r>
              <a:rPr lang="th-TH" sz="2400" dirty="0" smtClean="0">
                <a:latin typeface="TH SarabunIT๙" pitchFamily="34" charset="-34"/>
                <a:cs typeface="TH SarabunIT๙" pitchFamily="34" charset="-34"/>
              </a:rPr>
              <a:t>     	ฐ</a:t>
            </a:r>
            <a:r>
              <a:rPr lang="en-US" sz="2400" dirty="0" smtClean="0">
                <a:latin typeface="TH SarabunIT๙" pitchFamily="34" charset="-34"/>
                <a:cs typeface="TH SarabunIT๙" pitchFamily="34" charset="-34"/>
              </a:rPr>
              <a:t>.</a:t>
            </a:r>
            <a:r>
              <a:rPr lang="th-TH" sz="2400" dirty="0" smtClean="0">
                <a:latin typeface="TH SarabunIT๙" pitchFamily="34" charset="-34"/>
                <a:cs typeface="TH SarabunIT๙" pitchFamily="34" charset="-34"/>
              </a:rPr>
              <a:t> ฐานเข้ามาลอง  ฑ</a:t>
            </a:r>
            <a:r>
              <a:rPr lang="en-US" sz="2400" dirty="0" smtClean="0">
                <a:latin typeface="TH SarabunIT๙" pitchFamily="34" charset="-34"/>
                <a:cs typeface="TH SarabunIT๙" pitchFamily="34" charset="-34"/>
              </a:rPr>
              <a:t>.</a:t>
            </a:r>
            <a:r>
              <a:rPr lang="th-TH" sz="2400" dirty="0" smtClean="0">
                <a:latin typeface="TH SarabunIT๙" pitchFamily="34" charset="-34"/>
                <a:cs typeface="TH SarabunIT๙" pitchFamily="34" charset="-34"/>
              </a:rPr>
              <a:t>นาง</a:t>
            </a:r>
            <a:r>
              <a:rPr lang="th-TH" sz="2400" dirty="0" err="1" smtClean="0">
                <a:latin typeface="TH SarabunIT๙" pitchFamily="34" charset="-34"/>
                <a:cs typeface="TH SarabunIT๙" pitchFamily="34" charset="-34"/>
              </a:rPr>
              <a:t>มณโฑ</a:t>
            </a:r>
            <a:r>
              <a:rPr lang="th-TH" sz="2400" dirty="0" smtClean="0">
                <a:latin typeface="TH SarabunIT๙" pitchFamily="34" charset="-34"/>
                <a:cs typeface="TH SarabunIT๙" pitchFamily="34" charset="-34"/>
              </a:rPr>
              <a:t>หน้าขาว  ฒ</a:t>
            </a:r>
            <a:r>
              <a:rPr lang="en-US" sz="2400" dirty="0" smtClean="0">
                <a:latin typeface="TH SarabunIT๙" pitchFamily="34" charset="-34"/>
                <a:cs typeface="TH SarabunIT๙" pitchFamily="34" charset="-34"/>
              </a:rPr>
              <a:t>.</a:t>
            </a:r>
            <a:r>
              <a:rPr lang="th-TH" sz="2400" dirty="0" smtClean="0">
                <a:latin typeface="TH SarabunIT๙" pitchFamily="34" charset="-34"/>
                <a:cs typeface="TH SarabunIT๙" pitchFamily="34" charset="-34"/>
              </a:rPr>
              <a:t>ผู้เฒ่าเดินย่อง  ณ</a:t>
            </a:r>
            <a:r>
              <a:rPr lang="en-US" sz="2400" dirty="0" smtClean="0">
                <a:latin typeface="TH SarabunIT๙" pitchFamily="34" charset="-34"/>
                <a:cs typeface="TH SarabunIT๙" pitchFamily="34" charset="-34"/>
              </a:rPr>
              <a:t>.</a:t>
            </a:r>
            <a:r>
              <a:rPr lang="th-TH" sz="2400" dirty="0" smtClean="0">
                <a:latin typeface="TH SarabunIT๙" pitchFamily="34" charset="-34"/>
                <a:cs typeface="TH SarabunIT๙" pitchFamily="34" charset="-34"/>
              </a:rPr>
              <a:t>เณรไม่มอง </a:t>
            </a:r>
          </a:p>
          <a:p>
            <a:pPr>
              <a:buNone/>
            </a:pPr>
            <a:r>
              <a:rPr lang="th-TH" sz="2400" dirty="0" smtClean="0">
                <a:latin typeface="TH SarabunIT๙" pitchFamily="34" charset="-34"/>
                <a:cs typeface="TH SarabunIT๙" pitchFamily="34" charset="-34"/>
              </a:rPr>
              <a:t>    		ด</a:t>
            </a:r>
            <a:r>
              <a:rPr lang="en-US" sz="2400" dirty="0" smtClean="0">
                <a:latin typeface="TH SarabunIT๙" pitchFamily="34" charset="-34"/>
                <a:cs typeface="TH SarabunIT๙" pitchFamily="34" charset="-34"/>
              </a:rPr>
              <a:t>. </a:t>
            </a:r>
            <a:r>
              <a:rPr lang="th-TH" sz="2400" dirty="0" smtClean="0">
                <a:latin typeface="TH SarabunIT๙" pitchFamily="34" charset="-34"/>
                <a:cs typeface="TH SarabunIT๙" pitchFamily="34" charset="-34"/>
              </a:rPr>
              <a:t>ต้องนิมนต์ </a:t>
            </a:r>
            <a:r>
              <a:rPr lang="en-US" sz="2400" dirty="0" smtClean="0">
                <a:latin typeface="TH SarabunIT๙" pitchFamily="34" charset="-34"/>
                <a:cs typeface="TH SarabunIT๙" pitchFamily="34" charset="-34"/>
              </a:rPr>
              <a:t>  </a:t>
            </a:r>
            <a:r>
              <a:rPr lang="th-TH" sz="2400" dirty="0" smtClean="0">
                <a:latin typeface="TH SarabunIT๙" pitchFamily="34" charset="-34"/>
                <a:cs typeface="TH SarabunIT๙" pitchFamily="34" charset="-34"/>
              </a:rPr>
              <a:t>ต</a:t>
            </a:r>
            <a:r>
              <a:rPr lang="en-US" sz="2400" dirty="0" smtClean="0">
                <a:latin typeface="TH SarabunIT๙" pitchFamily="34" charset="-34"/>
                <a:cs typeface="TH SarabunIT๙" pitchFamily="34" charset="-34"/>
              </a:rPr>
              <a:t>. </a:t>
            </a:r>
            <a:r>
              <a:rPr lang="th-TH" sz="2400" dirty="0" smtClean="0">
                <a:latin typeface="TH SarabunIT๙" pitchFamily="34" charset="-34"/>
                <a:cs typeface="TH SarabunIT๙" pitchFamily="34" charset="-34"/>
              </a:rPr>
              <a:t>เต่าหลังตุง   ถ</a:t>
            </a:r>
            <a:r>
              <a:rPr lang="en-US" sz="2400" dirty="0" smtClean="0">
                <a:latin typeface="TH SarabunIT๙" pitchFamily="34" charset="-34"/>
                <a:cs typeface="TH SarabunIT๙" pitchFamily="34" charset="-34"/>
              </a:rPr>
              <a:t>.</a:t>
            </a:r>
            <a:r>
              <a:rPr lang="th-TH" sz="2400" dirty="0" smtClean="0">
                <a:latin typeface="TH SarabunIT๙" pitchFamily="34" charset="-34"/>
                <a:cs typeface="TH SarabunIT๙" pitchFamily="34" charset="-34"/>
              </a:rPr>
              <a:t> ถุงแบกขน	ท</a:t>
            </a:r>
            <a:r>
              <a:rPr lang="en-US" sz="2400" dirty="0" smtClean="0">
                <a:latin typeface="TH SarabunIT๙" pitchFamily="34" charset="-34"/>
                <a:cs typeface="TH SarabunIT๙" pitchFamily="34" charset="-34"/>
              </a:rPr>
              <a:t>. </a:t>
            </a:r>
            <a:r>
              <a:rPr lang="th-TH" sz="2400" dirty="0" smtClean="0">
                <a:latin typeface="TH SarabunIT๙" pitchFamily="34" charset="-34"/>
                <a:cs typeface="TH SarabunIT๙" pitchFamily="34" charset="-34"/>
              </a:rPr>
              <a:t>ทหารอดทน  ธ</a:t>
            </a:r>
            <a:r>
              <a:rPr lang="en-US" sz="2400" dirty="0" smtClean="0">
                <a:latin typeface="TH SarabunIT๙" pitchFamily="34" charset="-34"/>
                <a:cs typeface="TH SarabunIT๙" pitchFamily="34" charset="-34"/>
              </a:rPr>
              <a:t>. </a:t>
            </a:r>
            <a:r>
              <a:rPr lang="th-TH" sz="2400" dirty="0" smtClean="0">
                <a:latin typeface="TH SarabunIT๙" pitchFamily="34" charset="-34"/>
                <a:cs typeface="TH SarabunIT๙" pitchFamily="34" charset="-34"/>
              </a:rPr>
              <a:t>ธงคนนิยม   </a:t>
            </a:r>
          </a:p>
          <a:p>
            <a:pPr>
              <a:buNone/>
            </a:pPr>
            <a:r>
              <a:rPr lang="th-TH" sz="2400" dirty="0" smtClean="0">
                <a:latin typeface="TH SarabunIT๙" pitchFamily="34" charset="-34"/>
                <a:cs typeface="TH SarabunIT๙" pitchFamily="34" charset="-34"/>
              </a:rPr>
              <a:t>		น</a:t>
            </a:r>
            <a:r>
              <a:rPr lang="en-US" sz="2400" dirty="0" smtClean="0">
                <a:latin typeface="TH SarabunIT๙" pitchFamily="34" charset="-34"/>
                <a:cs typeface="TH SarabunIT๙" pitchFamily="34" charset="-34"/>
              </a:rPr>
              <a:t>. </a:t>
            </a:r>
            <a:r>
              <a:rPr lang="th-TH" sz="2400" dirty="0" smtClean="0">
                <a:latin typeface="TH SarabunIT๙" pitchFamily="34" charset="-34"/>
                <a:cs typeface="TH SarabunIT๙" pitchFamily="34" charset="-34"/>
              </a:rPr>
              <a:t>หนูขวักไขว่   บ</a:t>
            </a:r>
            <a:r>
              <a:rPr lang="en-US" sz="2400" dirty="0" smtClean="0">
                <a:latin typeface="TH SarabunIT๙" pitchFamily="34" charset="-34"/>
                <a:cs typeface="TH SarabunIT๙" pitchFamily="34" charset="-34"/>
              </a:rPr>
              <a:t>. </a:t>
            </a:r>
            <a:r>
              <a:rPr lang="th-TH" sz="2400" dirty="0" smtClean="0">
                <a:latin typeface="TH SarabunIT๙" pitchFamily="34" charset="-34"/>
                <a:cs typeface="TH SarabunIT๙" pitchFamily="34" charset="-34"/>
              </a:rPr>
              <a:t>ใบไม้ทับถม   ป</a:t>
            </a:r>
            <a:r>
              <a:rPr lang="en-US" sz="2400" dirty="0" smtClean="0">
                <a:latin typeface="TH SarabunIT๙" pitchFamily="34" charset="-34"/>
                <a:cs typeface="TH SarabunIT๙" pitchFamily="34" charset="-34"/>
              </a:rPr>
              <a:t>.</a:t>
            </a:r>
            <a:r>
              <a:rPr lang="th-TH" sz="2400" dirty="0" smtClean="0">
                <a:latin typeface="TH SarabunIT๙" pitchFamily="34" charset="-34"/>
                <a:cs typeface="TH SarabunIT๙" pitchFamily="34" charset="-34"/>
              </a:rPr>
              <a:t>ปลาตากลม   ผ</a:t>
            </a:r>
            <a:r>
              <a:rPr lang="en-US" sz="2400" dirty="0" smtClean="0">
                <a:latin typeface="TH SarabunIT๙" pitchFamily="34" charset="-34"/>
                <a:cs typeface="TH SarabunIT๙" pitchFamily="34" charset="-34"/>
              </a:rPr>
              <a:t>.  </a:t>
            </a:r>
            <a:r>
              <a:rPr lang="th-TH" sz="2400" dirty="0" smtClean="0">
                <a:latin typeface="TH SarabunIT๙" pitchFamily="34" charset="-34"/>
                <a:cs typeface="TH SarabunIT๙" pitchFamily="34" charset="-34"/>
              </a:rPr>
              <a:t>ผึ้งทำรัง  ฝ</a:t>
            </a:r>
            <a:r>
              <a:rPr lang="en-US" sz="2400" dirty="0" smtClean="0">
                <a:latin typeface="TH SarabunIT๙" pitchFamily="34" charset="-34"/>
                <a:cs typeface="TH SarabunIT๙" pitchFamily="34" charset="-34"/>
              </a:rPr>
              <a:t>.  </a:t>
            </a:r>
            <a:r>
              <a:rPr lang="th-TH" sz="2400" dirty="0" smtClean="0">
                <a:latin typeface="TH SarabunIT๙" pitchFamily="34" charset="-34"/>
                <a:cs typeface="TH SarabunIT๙" pitchFamily="34" charset="-34"/>
              </a:rPr>
              <a:t>ฝาทนทาน </a:t>
            </a:r>
            <a:r>
              <a:rPr lang="en-US" sz="2400" dirty="0" smtClean="0">
                <a:latin typeface="TH SarabunIT๙" pitchFamily="34" charset="-34"/>
                <a:cs typeface="TH SarabunIT๙" pitchFamily="34" charset="-34"/>
              </a:rPr>
              <a:t> </a:t>
            </a:r>
            <a:endParaRPr lang="th-TH" sz="2400" dirty="0" smtClean="0">
              <a:latin typeface="TH SarabunIT๙" pitchFamily="34" charset="-34"/>
              <a:cs typeface="TH SarabunIT๙" pitchFamily="34" charset="-34"/>
            </a:endParaRPr>
          </a:p>
          <a:p>
            <a:pPr>
              <a:buNone/>
            </a:pPr>
            <a:r>
              <a:rPr lang="th-TH" sz="2400" dirty="0" smtClean="0">
                <a:latin typeface="TH SarabunIT๙" pitchFamily="34" charset="-34"/>
                <a:cs typeface="TH SarabunIT๙" pitchFamily="34" charset="-34"/>
              </a:rPr>
              <a:t>		พ</a:t>
            </a:r>
            <a:r>
              <a:rPr lang="en-US" sz="2400" dirty="0" smtClean="0">
                <a:latin typeface="TH SarabunIT๙" pitchFamily="34" charset="-34"/>
                <a:cs typeface="TH SarabunIT๙" pitchFamily="34" charset="-34"/>
              </a:rPr>
              <a:t>.</a:t>
            </a:r>
            <a:r>
              <a:rPr lang="th-TH" sz="2400" dirty="0" smtClean="0">
                <a:latin typeface="TH SarabunIT๙" pitchFamily="34" charset="-34"/>
                <a:cs typeface="TH SarabunIT๙" pitchFamily="34" charset="-34"/>
              </a:rPr>
              <a:t> พานวางตั้ง    ฟ</a:t>
            </a:r>
            <a:r>
              <a:rPr lang="en-US" sz="2400" dirty="0" smtClean="0">
                <a:latin typeface="TH SarabunIT๙" pitchFamily="34" charset="-34"/>
                <a:cs typeface="TH SarabunIT๙" pitchFamily="34" charset="-34"/>
              </a:rPr>
              <a:t>.  </a:t>
            </a:r>
            <a:r>
              <a:rPr lang="th-TH" sz="2400" dirty="0" smtClean="0">
                <a:latin typeface="TH SarabunIT๙" pitchFamily="34" charset="-34"/>
                <a:cs typeface="TH SarabunIT๙" pitchFamily="34" charset="-34"/>
              </a:rPr>
              <a:t>ฟันสะอาดจัง   ภ</a:t>
            </a:r>
            <a:r>
              <a:rPr lang="en-US" sz="2400" dirty="0" smtClean="0">
                <a:latin typeface="TH SarabunIT๙" pitchFamily="34" charset="-34"/>
                <a:cs typeface="TH SarabunIT๙" pitchFamily="34" charset="-34"/>
              </a:rPr>
              <a:t>.</a:t>
            </a:r>
            <a:r>
              <a:rPr lang="th-TH" sz="2400" dirty="0" smtClean="0">
                <a:latin typeface="TH SarabunIT๙" pitchFamily="34" charset="-34"/>
                <a:cs typeface="TH SarabunIT๙" pitchFamily="34" charset="-34"/>
              </a:rPr>
              <a:t>  สำเภากางใบ  ม</a:t>
            </a:r>
            <a:r>
              <a:rPr lang="en-US" sz="2400" dirty="0" smtClean="0">
                <a:latin typeface="TH SarabunIT๙" pitchFamily="34" charset="-34"/>
                <a:cs typeface="TH SarabunIT๙" pitchFamily="34" charset="-34"/>
              </a:rPr>
              <a:t>.</a:t>
            </a:r>
            <a:r>
              <a:rPr lang="th-TH" sz="2400" dirty="0" smtClean="0">
                <a:latin typeface="TH SarabunIT๙" pitchFamily="34" charset="-34"/>
                <a:cs typeface="TH SarabunIT๙" pitchFamily="34" charset="-34"/>
              </a:rPr>
              <a:t>  ม้าคึกคัก   ย</a:t>
            </a:r>
            <a:r>
              <a:rPr lang="en-US" sz="2400" dirty="0" smtClean="0">
                <a:latin typeface="TH SarabunIT๙" pitchFamily="34" charset="-34"/>
                <a:cs typeface="TH SarabunIT๙" pitchFamily="34" charset="-34"/>
              </a:rPr>
              <a:t>.</a:t>
            </a:r>
            <a:r>
              <a:rPr lang="th-TH" sz="2400" dirty="0" smtClean="0">
                <a:latin typeface="TH SarabunIT๙" pitchFamily="34" charset="-34"/>
                <a:cs typeface="TH SarabunIT๙" pitchFamily="34" charset="-34"/>
              </a:rPr>
              <a:t>  ยักษ์	เขี้ยวใหญ่   ร</a:t>
            </a:r>
            <a:r>
              <a:rPr lang="en-US" sz="2400" dirty="0" smtClean="0">
                <a:latin typeface="TH SarabunIT๙" pitchFamily="34" charset="-34"/>
                <a:cs typeface="TH SarabunIT๙" pitchFamily="34" charset="-34"/>
              </a:rPr>
              <a:t>.</a:t>
            </a:r>
            <a:r>
              <a:rPr lang="th-TH" sz="2400" dirty="0" smtClean="0">
                <a:latin typeface="TH SarabunIT๙" pitchFamily="34" charset="-34"/>
                <a:cs typeface="TH SarabunIT๙" pitchFamily="34" charset="-34"/>
              </a:rPr>
              <a:t>  เรือพายไป   ล</a:t>
            </a:r>
            <a:r>
              <a:rPr lang="en-US" sz="2400" dirty="0" smtClean="0">
                <a:latin typeface="TH SarabunIT๙" pitchFamily="34" charset="-34"/>
                <a:cs typeface="TH SarabunIT๙" pitchFamily="34" charset="-34"/>
              </a:rPr>
              <a:t>.</a:t>
            </a:r>
            <a:r>
              <a:rPr lang="th-TH" sz="2400" dirty="0" smtClean="0">
                <a:latin typeface="TH SarabunIT๙" pitchFamily="34" charset="-34"/>
                <a:cs typeface="TH SarabunIT๙" pitchFamily="34" charset="-34"/>
              </a:rPr>
              <a:t>  ลิงไต่ราว   ว</a:t>
            </a:r>
            <a:r>
              <a:rPr lang="en-US" sz="2400" dirty="0" smtClean="0">
                <a:latin typeface="TH SarabunIT๙" pitchFamily="34" charset="-34"/>
                <a:cs typeface="TH SarabunIT๙" pitchFamily="34" charset="-34"/>
              </a:rPr>
              <a:t>.  </a:t>
            </a:r>
            <a:r>
              <a:rPr lang="th-TH" sz="2400" dirty="0" smtClean="0">
                <a:latin typeface="TH SarabunIT๙" pitchFamily="34" charset="-34"/>
                <a:cs typeface="TH SarabunIT๙" pitchFamily="34" charset="-34"/>
              </a:rPr>
              <a:t>แหวนลงยา  ศ</a:t>
            </a:r>
            <a:r>
              <a:rPr lang="en-US" sz="2400" dirty="0" smtClean="0">
                <a:latin typeface="TH SarabunIT๙" pitchFamily="34" charset="-34"/>
                <a:cs typeface="TH SarabunIT๙" pitchFamily="34" charset="-34"/>
              </a:rPr>
              <a:t>. </a:t>
            </a:r>
            <a:r>
              <a:rPr lang="th-TH" sz="2400" dirty="0" smtClean="0">
                <a:latin typeface="TH SarabunIT๙" pitchFamily="34" charset="-34"/>
                <a:cs typeface="TH SarabunIT๙" pitchFamily="34" charset="-34"/>
              </a:rPr>
              <a:t>ศาลาเงียบเหงา   	ษ</a:t>
            </a:r>
            <a:r>
              <a:rPr lang="en-US" sz="2400" dirty="0" smtClean="0">
                <a:latin typeface="TH SarabunIT๙" pitchFamily="34" charset="-34"/>
                <a:cs typeface="TH SarabunIT๙" pitchFamily="34" charset="-34"/>
              </a:rPr>
              <a:t>.</a:t>
            </a:r>
            <a:r>
              <a:rPr lang="th-TH" sz="2400" dirty="0" smtClean="0">
                <a:latin typeface="TH SarabunIT๙" pitchFamily="34" charset="-34"/>
                <a:cs typeface="TH SarabunIT๙" pitchFamily="34" charset="-34"/>
              </a:rPr>
              <a:t>   </a:t>
            </a:r>
            <a:r>
              <a:rPr lang="th-TH" sz="2400" dirty="0" err="1" smtClean="0">
                <a:latin typeface="TH SarabunIT๙" pitchFamily="34" charset="-34"/>
                <a:cs typeface="TH SarabunIT๙" pitchFamily="34" charset="-34"/>
              </a:rPr>
              <a:t>ฤๅ</a:t>
            </a:r>
            <a:r>
              <a:rPr lang="th-TH" sz="2400" dirty="0" smtClean="0">
                <a:latin typeface="TH SarabunIT๙" pitchFamily="34" charset="-34"/>
                <a:cs typeface="TH SarabunIT๙" pitchFamily="34" charset="-34"/>
              </a:rPr>
              <a:t>หนวดยาว   ส</a:t>
            </a:r>
            <a:r>
              <a:rPr lang="en-US" sz="2400" dirty="0" smtClean="0">
                <a:latin typeface="TH SarabunIT๙" pitchFamily="34" charset="-34"/>
                <a:cs typeface="TH SarabunIT๙" pitchFamily="34" charset="-34"/>
              </a:rPr>
              <a:t>.</a:t>
            </a:r>
            <a:r>
              <a:rPr lang="th-TH" sz="2400" dirty="0" smtClean="0">
                <a:latin typeface="TH SarabunIT๙" pitchFamily="34" charset="-34"/>
                <a:cs typeface="TH SarabunIT๙" pitchFamily="34" charset="-34"/>
              </a:rPr>
              <a:t>  เสือดาวคะนอง  ห</a:t>
            </a:r>
            <a:r>
              <a:rPr lang="en-US" sz="2400" dirty="0" smtClean="0">
                <a:latin typeface="TH SarabunIT๙" pitchFamily="34" charset="-34"/>
                <a:cs typeface="TH SarabunIT๙" pitchFamily="34" charset="-34"/>
              </a:rPr>
              <a:t>.</a:t>
            </a:r>
            <a:r>
              <a:rPr lang="th-TH" sz="2400" dirty="0" smtClean="0">
                <a:latin typeface="TH SarabunIT๙" pitchFamily="34" charset="-34"/>
                <a:cs typeface="TH SarabunIT๙" pitchFamily="34" charset="-34"/>
              </a:rPr>
              <a:t>  หีบใส่ผ้า  ฬ</a:t>
            </a:r>
            <a:r>
              <a:rPr lang="en-US" sz="2400" dirty="0" smtClean="0">
                <a:latin typeface="TH SarabunIT๙" pitchFamily="34" charset="-34"/>
                <a:cs typeface="TH SarabunIT๙" pitchFamily="34" charset="-34"/>
              </a:rPr>
              <a:t>.</a:t>
            </a:r>
            <a:r>
              <a:rPr lang="th-TH" sz="2400" dirty="0" smtClean="0">
                <a:latin typeface="TH SarabunIT๙" pitchFamily="34" charset="-34"/>
                <a:cs typeface="TH SarabunIT๙" pitchFamily="34" charset="-34"/>
              </a:rPr>
              <a:t>  จุฬาท่าผยอง  </a:t>
            </a:r>
          </a:p>
          <a:p>
            <a:pPr>
              <a:buNone/>
            </a:pPr>
            <a:r>
              <a:rPr lang="th-TH" sz="2400" dirty="0" smtClean="0">
                <a:latin typeface="TH SarabunIT๙" pitchFamily="34" charset="-34"/>
                <a:cs typeface="TH SarabunIT๙" pitchFamily="34" charset="-34"/>
              </a:rPr>
              <a:t>		อ</a:t>
            </a:r>
            <a:r>
              <a:rPr lang="en-US" sz="2400" dirty="0" smtClean="0">
                <a:latin typeface="TH SarabunIT๙" pitchFamily="34" charset="-34"/>
                <a:cs typeface="TH SarabunIT๙" pitchFamily="34" charset="-34"/>
              </a:rPr>
              <a:t>.</a:t>
            </a:r>
            <a:r>
              <a:rPr lang="th-TH" sz="2400" dirty="0" smtClean="0">
                <a:latin typeface="TH SarabunIT๙" pitchFamily="34" charset="-34"/>
                <a:cs typeface="TH SarabunIT๙" pitchFamily="34" charset="-34"/>
              </a:rPr>
              <a:t>  อ่างเนืองนอง   ฮ</a:t>
            </a:r>
            <a:r>
              <a:rPr lang="en-US" sz="2400" dirty="0" smtClean="0">
                <a:latin typeface="TH SarabunIT๙" pitchFamily="34" charset="-34"/>
                <a:cs typeface="TH SarabunIT๙" pitchFamily="34" charset="-34"/>
              </a:rPr>
              <a:t>.</a:t>
            </a:r>
            <a:r>
              <a:rPr lang="th-TH" sz="2400" dirty="0" smtClean="0">
                <a:latin typeface="TH SarabunIT๙" pitchFamily="34" charset="-34"/>
                <a:cs typeface="TH SarabunIT๙" pitchFamily="34" charset="-34"/>
              </a:rPr>
              <a:t>  นกฮูกตาโต</a:t>
            </a:r>
          </a:p>
          <a:p>
            <a:pPr>
              <a:buNone/>
            </a:pPr>
            <a:endParaRPr lang="th-TH" sz="2400" dirty="0" smtClean="0">
              <a:latin typeface="TH SarabunIT๙" pitchFamily="34" charset="-34"/>
              <a:cs typeface="TH SarabunIT๙" pitchFamily="34" charset="-34"/>
            </a:endParaRPr>
          </a:p>
          <a:p>
            <a:pPr>
              <a:buNone/>
            </a:pPr>
            <a:endParaRPr lang="th-TH" sz="2400" dirty="0">
              <a:latin typeface="TH SarabunIT๙" pitchFamily="34" charset="-34"/>
              <a:cs typeface="TH SarabunIT๙" pitchFamily="34" charset="-34"/>
            </a:endParaRPr>
          </a:p>
          <a:p>
            <a:pPr>
              <a:buNone/>
            </a:pPr>
            <a:r>
              <a:rPr lang="th-TH" sz="2400" dirty="0" smtClean="0">
                <a:latin typeface="TH SarabunIT๙" pitchFamily="34" charset="-34"/>
                <a:cs typeface="TH SarabunIT๙" pitchFamily="34" charset="-34"/>
              </a:rPr>
              <a:t>  </a:t>
            </a:r>
            <a:endParaRPr lang="th-TH" sz="2400" dirty="0">
              <a:latin typeface="TH SarabunIT๙" pitchFamily="34" charset="-34"/>
              <a:cs typeface="TH SarabunIT๙" pitchFamily="34" charset="-34"/>
            </a:endParaRPr>
          </a:p>
          <a:p>
            <a:pPr>
              <a:buNone/>
            </a:pPr>
            <a:r>
              <a:rPr lang="th-TH" dirty="0" smtClean="0"/>
              <a:t>         </a:t>
            </a:r>
          </a:p>
          <a:p>
            <a:pPr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168542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endParaRPr lang="th-TH" sz="2400" u="sng" dirty="0" smtClean="0">
              <a:latin typeface="TH SarabunIT๙" pitchFamily="34" charset="-34"/>
              <a:cs typeface="TH SarabunIT๙" pitchFamily="34" charset="-34"/>
            </a:endParaRPr>
          </a:p>
          <a:p>
            <a:pPr>
              <a:buNone/>
            </a:pPr>
            <a:r>
              <a:rPr lang="th-TH" sz="2400" u="sng" dirty="0" smtClean="0">
                <a:latin typeface="TH SarabunIT๙" pitchFamily="34" charset="-34"/>
                <a:cs typeface="TH SarabunIT๙" pitchFamily="34" charset="-34"/>
              </a:rPr>
              <a:t>กิจกรรมที่</a:t>
            </a:r>
            <a:r>
              <a:rPr lang="th-TH" sz="2400" dirty="0" smtClean="0">
                <a:latin typeface="TH SarabunIT๙" pitchFamily="34" charset="-34"/>
                <a:cs typeface="TH SarabunIT๙" pitchFamily="34" charset="-34"/>
              </a:rPr>
              <a:t> 2 ฝึกอ่านคำกับภาพ และเขียนคำลงในสมุด</a:t>
            </a:r>
          </a:p>
          <a:p>
            <a:pPr>
              <a:buNone/>
            </a:pPr>
            <a:endParaRPr lang="th-TH" sz="2400" dirty="0" smtClean="0">
              <a:latin typeface="TH SarabunIT๙" pitchFamily="34" charset="-34"/>
              <a:cs typeface="TH SarabunIT๙" pitchFamily="34" charset="-34"/>
            </a:endParaRPr>
          </a:p>
          <a:p>
            <a:pPr>
              <a:buNone/>
            </a:pPr>
            <a:endParaRPr lang="th-TH" sz="2400" dirty="0" smtClean="0">
              <a:latin typeface="TH SarabunIT๙" pitchFamily="34" charset="-34"/>
              <a:cs typeface="TH SarabunIT๙" pitchFamily="34" charset="-34"/>
            </a:endParaRPr>
          </a:p>
          <a:p>
            <a:pPr>
              <a:buNone/>
            </a:pPr>
            <a:endParaRPr lang="th-TH" sz="2400" dirty="0">
              <a:latin typeface="TH SarabunIT๙" pitchFamily="34" charset="-34"/>
              <a:cs typeface="TH SarabunIT๙" pitchFamily="34" charset="-34"/>
            </a:endParaRPr>
          </a:p>
          <a:p>
            <a:pPr>
              <a:buNone/>
            </a:pPr>
            <a:endParaRPr lang="th-TH" sz="2400" dirty="0" smtClean="0">
              <a:latin typeface="TH SarabunIT๙" pitchFamily="34" charset="-34"/>
              <a:cs typeface="TH SarabunIT๙" pitchFamily="34" charset="-34"/>
            </a:endParaRPr>
          </a:p>
          <a:p>
            <a:pPr>
              <a:buNone/>
            </a:pPr>
            <a:endParaRPr lang="th-TH" sz="2400" dirty="0" smtClean="0">
              <a:latin typeface="TH SarabunIT๙" pitchFamily="34" charset="-34"/>
              <a:cs typeface="TH SarabunIT๙" pitchFamily="34" charset="-34"/>
            </a:endParaRPr>
          </a:p>
          <a:p>
            <a:pPr>
              <a:buNone/>
            </a:pPr>
            <a:endParaRPr lang="th-TH" sz="2400" dirty="0" smtClean="0">
              <a:latin typeface="TH SarabunIT๙" pitchFamily="34" charset="-34"/>
              <a:cs typeface="TH SarabunIT๙" pitchFamily="34" charset="-34"/>
            </a:endParaRPr>
          </a:p>
          <a:p>
            <a:pPr>
              <a:buNone/>
            </a:pPr>
            <a:r>
              <a:rPr lang="th-TH" sz="2400" dirty="0" smtClean="0">
                <a:latin typeface="TH SarabunIT๙" pitchFamily="34" charset="-34"/>
                <a:cs typeface="TH SarabunIT๙" pitchFamily="34" charset="-34"/>
              </a:rPr>
              <a:t>                </a:t>
            </a:r>
            <a:r>
              <a:rPr lang="th-TH" sz="2400" dirty="0" err="1" smtClean="0">
                <a:latin typeface="TH SarabunIT๙" pitchFamily="34" charset="-34"/>
                <a:cs typeface="TH SarabunIT๙" pitchFamily="34" charset="-34"/>
              </a:rPr>
              <a:t>กะบี่</a:t>
            </a:r>
            <a:r>
              <a:rPr lang="th-TH" sz="2400" dirty="0" smtClean="0">
                <a:latin typeface="TH SarabunIT๙" pitchFamily="34" charset="-34"/>
                <a:cs typeface="TH SarabunIT๙" pitchFamily="34" charset="-34"/>
              </a:rPr>
              <a:t>                     ตู้                     ปี่</a:t>
            </a:r>
          </a:p>
          <a:p>
            <a:pPr>
              <a:buNone/>
            </a:pPr>
            <a:endParaRPr lang="th-TH" sz="2400" u="sng" dirty="0" smtClean="0">
              <a:latin typeface="TH SarabunIT๙" pitchFamily="34" charset="-34"/>
              <a:cs typeface="TH SarabunIT๙" pitchFamily="34" charset="-34"/>
            </a:endParaRPr>
          </a:p>
          <a:p>
            <a:pPr>
              <a:buNone/>
            </a:pPr>
            <a:endParaRPr lang="th-TH" sz="2400" u="sng" dirty="0" smtClean="0">
              <a:latin typeface="TH SarabunIT๙" pitchFamily="34" charset="-34"/>
              <a:cs typeface="TH SarabunIT๙" pitchFamily="34" charset="-34"/>
            </a:endParaRPr>
          </a:p>
          <a:p>
            <a:pPr>
              <a:buNone/>
            </a:pPr>
            <a:r>
              <a:rPr lang="th-TH" sz="2400" dirty="0" smtClean="0">
                <a:latin typeface="TH SarabunIT๙" pitchFamily="34" charset="-34"/>
                <a:cs typeface="TH SarabunIT๙" pitchFamily="34" charset="-34"/>
              </a:rPr>
              <a:t>                                                     อีจู้</a:t>
            </a:r>
          </a:p>
        </p:txBody>
      </p:sp>
      <p:pic>
        <p:nvPicPr>
          <p:cNvPr id="5" name="รูปภาพ 4" descr="เ้ดดเ้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43608" y="1556792"/>
            <a:ext cx="1571636" cy="1428760"/>
          </a:xfrm>
          <a:prstGeom prst="rect">
            <a:avLst/>
          </a:prstGeom>
        </p:spPr>
      </p:pic>
      <p:pic>
        <p:nvPicPr>
          <p:cNvPr id="6" name="รูปภาพ 5" descr="เดกเกดเก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707904" y="1316289"/>
            <a:ext cx="1143002" cy="1909766"/>
          </a:xfrm>
          <a:prstGeom prst="rect">
            <a:avLst/>
          </a:prstGeom>
        </p:spPr>
      </p:pic>
      <p:pic>
        <p:nvPicPr>
          <p:cNvPr id="7" name="รูปภาพ 6" descr="ัีรัีาั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868144" y="1842544"/>
            <a:ext cx="1228716" cy="857256"/>
          </a:xfrm>
          <a:prstGeom prst="rect">
            <a:avLst/>
          </a:prstGeom>
        </p:spPr>
      </p:pic>
      <p:pic>
        <p:nvPicPr>
          <p:cNvPr id="8" name="รูปภาพ 7" descr="ัราัาร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071802" y="4286256"/>
            <a:ext cx="2000250" cy="200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637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endParaRPr lang="th-TH" sz="2400" u="sng" dirty="0" smtClean="0">
              <a:latin typeface="TH SarabunIT๙" pitchFamily="34" charset="-34"/>
              <a:cs typeface="TH SarabunIT๙" pitchFamily="34" charset="-34"/>
            </a:endParaRPr>
          </a:p>
          <a:p>
            <a:pPr>
              <a:buNone/>
            </a:pPr>
            <a:r>
              <a:rPr lang="th-TH" sz="2400" u="sng" dirty="0" smtClean="0">
                <a:latin typeface="TH SarabunIT๙" pitchFamily="34" charset="-34"/>
                <a:cs typeface="TH SarabunIT๙" pitchFamily="34" charset="-34"/>
              </a:rPr>
              <a:t>กิจกรรมที่</a:t>
            </a:r>
            <a:r>
              <a:rPr lang="th-TH" sz="2400" dirty="0" smtClean="0">
                <a:latin typeface="TH SarabunIT๙" pitchFamily="34" charset="-34"/>
                <a:cs typeface="TH SarabunIT๙" pitchFamily="34" charset="-34"/>
              </a:rPr>
              <a:t> 3 ฝึกอ่านเรื่องสั้นที่กำหนด และ คัดลายมือ</a:t>
            </a:r>
          </a:p>
          <a:p>
            <a:pPr>
              <a:buNone/>
            </a:pPr>
            <a:endParaRPr lang="th-TH" sz="2400" dirty="0" smtClean="0">
              <a:latin typeface="TH SarabunIT๙" pitchFamily="34" charset="-34"/>
              <a:cs typeface="TH SarabunIT๙" pitchFamily="34" charset="-34"/>
            </a:endParaRPr>
          </a:p>
          <a:p>
            <a:pPr>
              <a:buNone/>
            </a:pPr>
            <a:endParaRPr lang="th-TH" sz="2400" dirty="0" smtClean="0">
              <a:latin typeface="TH SarabunIT๙" pitchFamily="34" charset="-34"/>
              <a:cs typeface="TH SarabunIT๙" pitchFamily="34" charset="-34"/>
            </a:endParaRPr>
          </a:p>
          <a:p>
            <a:pPr>
              <a:buNone/>
            </a:pPr>
            <a:endParaRPr lang="th-TH" sz="2400" dirty="0" smtClean="0">
              <a:latin typeface="TH SarabunIT๙" pitchFamily="34" charset="-34"/>
              <a:cs typeface="TH SarabunIT๙" pitchFamily="34" charset="-34"/>
            </a:endParaRPr>
          </a:p>
          <a:p>
            <a:pPr>
              <a:buNone/>
            </a:pPr>
            <a:r>
              <a:rPr lang="th-TH" sz="2400" dirty="0" smtClean="0">
                <a:latin typeface="TH SarabunIT๙" pitchFamily="34" charset="-34"/>
                <a:cs typeface="TH SarabunIT๙" pitchFamily="34" charset="-34"/>
              </a:rPr>
              <a:t>                    ป้ากะปู่   ดู</a:t>
            </a:r>
            <a:r>
              <a:rPr lang="th-TH" sz="2400" dirty="0" err="1" smtClean="0">
                <a:latin typeface="TH SarabunIT๙" pitchFamily="34" charset="-34"/>
                <a:cs typeface="TH SarabunIT๙" pitchFamily="34" charset="-34"/>
              </a:rPr>
              <a:t>ตาอู๋</a:t>
            </a:r>
            <a:r>
              <a:rPr lang="th-TH" sz="2400" dirty="0" smtClean="0">
                <a:latin typeface="TH SarabunIT๙" pitchFamily="34" charset="-34"/>
                <a:cs typeface="TH SarabunIT๙" pitchFamily="34" charset="-34"/>
              </a:rPr>
              <a:t>   ตี</a:t>
            </a:r>
            <a:r>
              <a:rPr lang="th-TH" sz="2400" dirty="0" err="1" smtClean="0">
                <a:latin typeface="TH SarabunIT๙" pitchFamily="34" charset="-34"/>
                <a:cs typeface="TH SarabunIT๙" pitchFamily="34" charset="-34"/>
              </a:rPr>
              <a:t>กะบี่</a:t>
            </a:r>
            <a:r>
              <a:rPr lang="th-TH" sz="2400" dirty="0" smtClean="0">
                <a:latin typeface="TH SarabunIT๙" pitchFamily="34" charset="-34"/>
                <a:cs typeface="TH SarabunIT๙" pitchFamily="34" charset="-34"/>
              </a:rPr>
              <a:t>   กะตาอี๋    </a:t>
            </a:r>
            <a:r>
              <a:rPr lang="th-TH" sz="2400" dirty="0" err="1" smtClean="0">
                <a:latin typeface="TH SarabunIT๙" pitchFamily="34" charset="-34"/>
                <a:cs typeface="TH SarabunIT๙" pitchFamily="34" charset="-34"/>
              </a:rPr>
              <a:t>ตาอู๋</a:t>
            </a:r>
            <a:r>
              <a:rPr lang="th-TH" sz="2400" dirty="0" smtClean="0">
                <a:latin typeface="TH SarabunIT๙" pitchFamily="34" charset="-34"/>
                <a:cs typeface="TH SarabunIT๙" pitchFamily="34" charset="-34"/>
              </a:rPr>
              <a:t>ตาดี</a:t>
            </a:r>
          </a:p>
          <a:p>
            <a:pPr>
              <a:buNone/>
            </a:pPr>
            <a:r>
              <a:rPr lang="th-TH" sz="2400" dirty="0" smtClean="0">
                <a:latin typeface="TH SarabunIT๙" pitchFamily="34" charset="-34"/>
                <a:cs typeface="TH SarabunIT๙" pitchFamily="34" charset="-34"/>
              </a:rPr>
              <a:t>                ดูตาอี๋  ตี</a:t>
            </a:r>
            <a:r>
              <a:rPr lang="th-TH" sz="2400" dirty="0" err="1" smtClean="0">
                <a:latin typeface="TH SarabunIT๙" pitchFamily="34" charset="-34"/>
                <a:cs typeface="TH SarabunIT๙" pitchFamily="34" charset="-34"/>
              </a:rPr>
              <a:t>กะบี่</a:t>
            </a:r>
            <a:r>
              <a:rPr lang="th-TH" sz="2400" dirty="0" smtClean="0">
                <a:latin typeface="TH SarabunIT๙" pitchFamily="34" charset="-34"/>
                <a:cs typeface="TH SarabunIT๙" pitchFamily="34" charset="-34"/>
              </a:rPr>
              <a:t>ปุปุ   ตาอี๋ตี  </a:t>
            </a:r>
            <a:r>
              <a:rPr lang="th-TH" sz="2400" dirty="0" err="1" smtClean="0">
                <a:latin typeface="TH SarabunIT๙" pitchFamily="34" charset="-34"/>
                <a:cs typeface="TH SarabunIT๙" pitchFamily="34" charset="-34"/>
              </a:rPr>
              <a:t>กะบี่</a:t>
            </a:r>
            <a:r>
              <a:rPr lang="th-TH" sz="2400" dirty="0" smtClean="0">
                <a:latin typeface="TH SarabunIT๙" pitchFamily="34" charset="-34"/>
                <a:cs typeface="TH SarabunIT๙" pitchFamily="34" charset="-34"/>
              </a:rPr>
              <a:t>ดี   ตาอี๋จะตี  บ่า</a:t>
            </a:r>
            <a:r>
              <a:rPr lang="th-TH" sz="2400" dirty="0" err="1" smtClean="0">
                <a:latin typeface="TH SarabunIT๙" pitchFamily="34" charset="-34"/>
                <a:cs typeface="TH SarabunIT๙" pitchFamily="34" charset="-34"/>
              </a:rPr>
              <a:t>ตาอู๋</a:t>
            </a:r>
            <a:r>
              <a:rPr lang="th-TH" sz="2400" dirty="0" smtClean="0">
                <a:latin typeface="TH SarabunIT๙" pitchFamily="34" charset="-34"/>
                <a:cs typeface="TH SarabunIT๙" pitchFamily="34" charset="-34"/>
              </a:rPr>
              <a:t>  </a:t>
            </a:r>
          </a:p>
          <a:p>
            <a:pPr>
              <a:buNone/>
            </a:pPr>
            <a:endParaRPr lang="th-TH" sz="2400" dirty="0" smtClean="0">
              <a:latin typeface="TH SarabunIT๙" pitchFamily="34" charset="-34"/>
              <a:cs typeface="TH SarabunIT๙" pitchFamily="34" charset="-34"/>
            </a:endParaRPr>
          </a:p>
          <a:p>
            <a:pPr>
              <a:buNone/>
            </a:pPr>
            <a:endParaRPr lang="th-TH" dirty="0" smtClean="0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3000364" y="1214422"/>
            <a:ext cx="2286016" cy="571504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>
                <a:solidFill>
                  <a:prstClr val="black"/>
                </a:solidFill>
              </a:rPr>
              <a:t>เรื่อง... ป้ากะปู่</a:t>
            </a:r>
            <a:endParaRPr lang="th-TH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9377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endParaRPr lang="th-TH" sz="2400" dirty="0">
              <a:latin typeface="TH SarabunIT๙" pitchFamily="34" charset="-34"/>
              <a:cs typeface="TH SarabunIT๙" pitchFamily="34" charset="-34"/>
            </a:endParaRPr>
          </a:p>
          <a:p>
            <a:pPr algn="ctr">
              <a:buNone/>
            </a:pPr>
            <a:r>
              <a:rPr lang="th-TH" sz="2400" u="sng" dirty="0" smtClean="0">
                <a:latin typeface="TH SarabunIT๙" pitchFamily="34" charset="-34"/>
                <a:cs typeface="TH SarabunIT๙" pitchFamily="34" charset="-34"/>
              </a:rPr>
              <a:t>กิจกรรมที่</a:t>
            </a:r>
            <a:r>
              <a:rPr lang="en-US" sz="2400" dirty="0" smtClean="0">
                <a:latin typeface="TH SarabunIT๙" pitchFamily="34" charset="-34"/>
                <a:cs typeface="TH SarabunIT๙" pitchFamily="34" charset="-34"/>
              </a:rPr>
              <a:t> 2 </a:t>
            </a:r>
            <a:r>
              <a:rPr lang="th-TH" sz="2400" dirty="0" smtClean="0">
                <a:latin typeface="TH SarabunIT๙" pitchFamily="34" charset="-34"/>
                <a:cs typeface="TH SarabunIT๙" pitchFamily="34" charset="-34"/>
              </a:rPr>
              <a:t>ฝึกการอ่านออกเสียง พยัญชนะไทย</a:t>
            </a:r>
          </a:p>
          <a:p>
            <a:pPr>
              <a:buNone/>
            </a:pPr>
            <a:endParaRPr lang="th-TH" sz="2400" u="sng" dirty="0">
              <a:latin typeface="TH SarabunIT๙" pitchFamily="34" charset="-34"/>
              <a:cs typeface="TH SarabunIT๙" pitchFamily="34" charset="-34"/>
            </a:endParaRPr>
          </a:p>
          <a:p>
            <a:pPr>
              <a:buNone/>
            </a:pPr>
            <a:endParaRPr lang="th-TH" sz="2400" u="sng" dirty="0" smtClean="0">
              <a:latin typeface="TH SarabunIT๙" pitchFamily="34" charset="-34"/>
              <a:cs typeface="TH SarabunIT๙" pitchFamily="34" charset="-34"/>
            </a:endParaRPr>
          </a:p>
          <a:p>
            <a:pPr>
              <a:buNone/>
            </a:pPr>
            <a:endParaRPr lang="th-TH" sz="2400" u="sng" dirty="0">
              <a:latin typeface="TH SarabunIT๙" pitchFamily="34" charset="-34"/>
              <a:cs typeface="TH SarabunIT๙" pitchFamily="34" charset="-34"/>
            </a:endParaRPr>
          </a:p>
          <a:p>
            <a:pPr algn="ctr">
              <a:buNone/>
            </a:pPr>
            <a:endParaRPr lang="th-TH" sz="2400" u="sng" dirty="0" smtClean="0">
              <a:latin typeface="TH SarabunIT๙" pitchFamily="34" charset="-34"/>
              <a:cs typeface="TH SarabunIT๙" pitchFamily="34" charset="-34"/>
            </a:endParaRPr>
          </a:p>
          <a:p>
            <a:pPr algn="ctr">
              <a:buNone/>
            </a:pPr>
            <a:r>
              <a:rPr lang="th-TH" sz="2400" u="sng" dirty="0" smtClean="0">
                <a:latin typeface="TH SarabunIT๙" pitchFamily="34" charset="-34"/>
                <a:cs typeface="TH SarabunIT๙" pitchFamily="34" charset="-34"/>
              </a:rPr>
              <a:t>กิจกรรมที่</a:t>
            </a:r>
            <a:r>
              <a:rPr lang="th-TH" sz="2400" dirty="0" smtClean="0"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en-US" sz="2400" dirty="0" smtClean="0">
                <a:latin typeface="TH SarabunIT๙" pitchFamily="34" charset="-34"/>
                <a:cs typeface="TH SarabunIT๙" pitchFamily="34" charset="-34"/>
              </a:rPr>
              <a:t>3  </a:t>
            </a:r>
            <a:r>
              <a:rPr lang="th-TH" sz="2400" dirty="0" smtClean="0">
                <a:latin typeface="TH SarabunIT๙" pitchFamily="34" charset="-34"/>
                <a:cs typeface="TH SarabunIT๙" pitchFamily="34" charset="-34"/>
              </a:rPr>
              <a:t>ฝึกการเขียนพยัญชนะไทย</a:t>
            </a:r>
          </a:p>
          <a:p>
            <a:pPr>
              <a:buNone/>
            </a:pPr>
            <a:endParaRPr lang="th-TH" sz="2400" u="sng" dirty="0" smtClean="0">
              <a:latin typeface="TH SarabunIT๙" pitchFamily="34" charset="-34"/>
              <a:cs typeface="TH SarabunIT๙" pitchFamily="34" charset="-34"/>
            </a:endParaRPr>
          </a:p>
        </p:txBody>
      </p:sp>
      <p:graphicFrame>
        <p:nvGraphicFramePr>
          <p:cNvPr id="4" name="ตาราง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1063402"/>
              </p:ext>
            </p:extLst>
          </p:nvPr>
        </p:nvGraphicFramePr>
        <p:xfrm>
          <a:off x="1524000" y="1428736"/>
          <a:ext cx="6119832" cy="10045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4979"/>
                <a:gridCol w="764979"/>
                <a:gridCol w="764979"/>
                <a:gridCol w="764979"/>
                <a:gridCol w="764979"/>
                <a:gridCol w="764979"/>
                <a:gridCol w="764979"/>
                <a:gridCol w="764979"/>
              </a:tblGrid>
              <a:tr h="502292">
                <a:tc>
                  <a:txBody>
                    <a:bodyPr/>
                    <a:lstStyle/>
                    <a:p>
                      <a:r>
                        <a:rPr lang="th-TH" b="1" dirty="0" smtClean="0">
                          <a:solidFill>
                            <a:schemeClr val="tx1"/>
                          </a:solidFill>
                        </a:rPr>
                        <a:t>ก</a:t>
                      </a:r>
                      <a:endParaRPr lang="th-TH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b="1" dirty="0" smtClean="0">
                          <a:solidFill>
                            <a:schemeClr val="tx1"/>
                          </a:solidFill>
                        </a:rPr>
                        <a:t>จ</a:t>
                      </a:r>
                      <a:endParaRPr lang="th-TH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b="1" dirty="0" smtClean="0">
                          <a:solidFill>
                            <a:schemeClr val="tx1"/>
                          </a:solidFill>
                        </a:rPr>
                        <a:t>ด</a:t>
                      </a:r>
                      <a:endParaRPr lang="th-TH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b="1" dirty="0" smtClean="0">
                          <a:solidFill>
                            <a:schemeClr val="tx1"/>
                          </a:solidFill>
                        </a:rPr>
                        <a:t>ต</a:t>
                      </a:r>
                      <a:endParaRPr lang="th-TH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b="1" dirty="0" smtClean="0">
                          <a:solidFill>
                            <a:schemeClr val="tx1"/>
                          </a:solidFill>
                        </a:rPr>
                        <a:t>บ</a:t>
                      </a:r>
                      <a:endParaRPr lang="th-TH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b="1" dirty="0" smtClean="0">
                          <a:solidFill>
                            <a:schemeClr val="tx1"/>
                          </a:solidFill>
                        </a:rPr>
                        <a:t>ป</a:t>
                      </a:r>
                      <a:endParaRPr lang="th-TH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b="1" dirty="0" smtClean="0">
                          <a:solidFill>
                            <a:schemeClr val="tx1"/>
                          </a:solidFill>
                        </a:rPr>
                        <a:t>อ</a:t>
                      </a:r>
                      <a:endParaRPr lang="th-TH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502292">
                <a:tc>
                  <a:txBody>
                    <a:bodyPr/>
                    <a:lstStyle/>
                    <a:p>
                      <a:r>
                        <a:rPr lang="th-TH" b="1" dirty="0" smtClean="0">
                          <a:solidFill>
                            <a:schemeClr val="tx1"/>
                          </a:solidFill>
                        </a:rPr>
                        <a:t>กอ</a:t>
                      </a:r>
                      <a:endParaRPr lang="th-TH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b="1" dirty="0" smtClean="0">
                          <a:solidFill>
                            <a:schemeClr val="tx1"/>
                          </a:solidFill>
                        </a:rPr>
                        <a:t>จอ</a:t>
                      </a:r>
                      <a:endParaRPr lang="th-TH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b="1" dirty="0" err="1" smtClean="0">
                          <a:solidFill>
                            <a:schemeClr val="tx1"/>
                          </a:solidFill>
                        </a:rPr>
                        <a:t>ดอ</a:t>
                      </a:r>
                      <a:endParaRPr lang="th-TH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b="1" dirty="0" smtClean="0">
                          <a:solidFill>
                            <a:schemeClr val="tx1"/>
                          </a:solidFill>
                        </a:rPr>
                        <a:t>ตอ</a:t>
                      </a:r>
                      <a:endParaRPr lang="th-TH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b="1" dirty="0" smtClean="0">
                          <a:solidFill>
                            <a:schemeClr val="tx1"/>
                          </a:solidFill>
                        </a:rPr>
                        <a:t>บอ</a:t>
                      </a:r>
                      <a:endParaRPr lang="th-TH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b="1" dirty="0" smtClean="0">
                          <a:solidFill>
                            <a:schemeClr val="tx1"/>
                          </a:solidFill>
                        </a:rPr>
                        <a:t>ปอ</a:t>
                      </a:r>
                      <a:endParaRPr lang="th-TH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b="1" dirty="0" smtClean="0">
                          <a:solidFill>
                            <a:schemeClr val="tx1"/>
                          </a:solidFill>
                        </a:rPr>
                        <a:t>ออ</a:t>
                      </a:r>
                      <a:endParaRPr lang="th-TH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ตาราง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4079180"/>
              </p:ext>
            </p:extLst>
          </p:nvPr>
        </p:nvGraphicFramePr>
        <p:xfrm>
          <a:off x="251520" y="2924944"/>
          <a:ext cx="8640960" cy="36433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60"/>
              </a:tblGrid>
              <a:tr h="2637498">
                <a:tc>
                  <a:txBody>
                    <a:bodyPr/>
                    <a:lstStyle/>
                    <a:p>
                      <a:r>
                        <a:rPr lang="th-TH" sz="9600" dirty="0" smtClean="0">
                          <a:latin typeface="TH SarabunIT๙" pitchFamily="34" charset="-34"/>
                          <a:cs typeface="TH SarabunIT๙" pitchFamily="34" charset="-34"/>
                        </a:rPr>
                        <a:t>  </a:t>
                      </a:r>
                      <a:r>
                        <a:rPr lang="th-TH" sz="600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ก</a:t>
                      </a:r>
                      <a:r>
                        <a:rPr lang="th-TH" sz="6000" dirty="0" smtClean="0">
                          <a:latin typeface="TH SarabunIT๙" pitchFamily="34" charset="-34"/>
                          <a:cs typeface="TH SarabunIT๙" pitchFamily="34" charset="-34"/>
                        </a:rPr>
                        <a:t>     </a:t>
                      </a:r>
                      <a:r>
                        <a:rPr lang="th-TH" sz="600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จ</a:t>
                      </a:r>
                      <a:r>
                        <a:rPr lang="th-TH" sz="6000" dirty="0" smtClean="0">
                          <a:latin typeface="TH SarabunIT๙" pitchFamily="34" charset="-34"/>
                          <a:cs typeface="TH SarabunIT๙" pitchFamily="34" charset="-34"/>
                        </a:rPr>
                        <a:t>     </a:t>
                      </a:r>
                      <a:r>
                        <a:rPr lang="th-TH" sz="600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ด</a:t>
                      </a:r>
                      <a:r>
                        <a:rPr lang="th-TH" sz="6000" dirty="0" smtClean="0">
                          <a:latin typeface="TH SarabunIT๙" pitchFamily="34" charset="-34"/>
                          <a:cs typeface="TH SarabunIT๙" pitchFamily="34" charset="-34"/>
                        </a:rPr>
                        <a:t>     </a:t>
                      </a:r>
                      <a:r>
                        <a:rPr lang="th-TH" sz="600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ต</a:t>
                      </a:r>
                      <a:r>
                        <a:rPr lang="th-TH" sz="6000" baseline="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   </a:t>
                      </a:r>
                      <a:r>
                        <a:rPr lang="th-TH" sz="600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บ</a:t>
                      </a:r>
                      <a:r>
                        <a:rPr lang="th-TH" sz="6000" baseline="0" dirty="0" smtClean="0">
                          <a:latin typeface="TH SarabunIT๙" pitchFamily="34" charset="-34"/>
                          <a:cs typeface="TH SarabunIT๙" pitchFamily="34" charset="-34"/>
                        </a:rPr>
                        <a:t>                                 </a:t>
                      </a:r>
                      <a:r>
                        <a:rPr lang="th-TH" sz="6000" baseline="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ป</a:t>
                      </a:r>
                      <a:r>
                        <a:rPr lang="th-TH" sz="6000" baseline="0" dirty="0" smtClean="0">
                          <a:latin typeface="TH SarabunIT๙" pitchFamily="34" charset="-34"/>
                          <a:cs typeface="TH SarabunIT๙" pitchFamily="34" charset="-34"/>
                        </a:rPr>
                        <a:t>     </a:t>
                      </a:r>
                      <a:r>
                        <a:rPr lang="th-TH" sz="6000" baseline="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อ</a:t>
                      </a:r>
                      <a:endParaRPr lang="th-TH" sz="6000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482942">
                <a:tc>
                  <a:txBody>
                    <a:bodyPr/>
                    <a:lstStyle/>
                    <a:p>
                      <a:endParaRPr lang="th-TH" sz="6000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6727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endParaRPr lang="th-TH" sz="2400" dirty="0" smtClean="0">
              <a:latin typeface="TH SarabunIT๙" pitchFamily="34" charset="-34"/>
              <a:cs typeface="TH SarabunIT๙" pitchFamily="34" charset="-34"/>
            </a:endParaRPr>
          </a:p>
          <a:p>
            <a:pPr algn="ctr">
              <a:buNone/>
            </a:pPr>
            <a:r>
              <a:rPr lang="th-TH" sz="2400" u="sng" dirty="0" smtClean="0">
                <a:latin typeface="TH SarabunIT๙" pitchFamily="34" charset="-34"/>
                <a:cs typeface="TH SarabunIT๙" pitchFamily="34" charset="-34"/>
              </a:rPr>
              <a:t>กิจกรรมที่</a:t>
            </a:r>
            <a:r>
              <a:rPr lang="th-TH" sz="2400" dirty="0" smtClean="0"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en-US" sz="2400" dirty="0" smtClean="0">
                <a:latin typeface="TH SarabunIT๙" pitchFamily="34" charset="-34"/>
                <a:cs typeface="TH SarabunIT๙" pitchFamily="34" charset="-34"/>
              </a:rPr>
              <a:t>4  </a:t>
            </a:r>
            <a:r>
              <a:rPr lang="th-TH" sz="2400" dirty="0" smtClean="0">
                <a:latin typeface="TH SarabunIT๙" pitchFamily="34" charset="-34"/>
                <a:cs typeface="TH SarabunIT๙" pitchFamily="34" charset="-34"/>
              </a:rPr>
              <a:t>ทำเครื่องหมายวงกลม      รอบตัวอักษรที่เหมือนกัน</a:t>
            </a:r>
            <a:endParaRPr lang="en-US" sz="2400" dirty="0" smtClean="0">
              <a:latin typeface="TH SarabunIT๙" pitchFamily="34" charset="-34"/>
              <a:cs typeface="TH SarabunIT๙" pitchFamily="34" charset="-34"/>
            </a:endParaRPr>
          </a:p>
          <a:p>
            <a:pPr>
              <a:buNone/>
            </a:pPr>
            <a:r>
              <a:rPr lang="en-US" sz="4000" dirty="0"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en-US" sz="4000" dirty="0" smtClean="0">
                <a:latin typeface="TH SarabunIT๙" pitchFamily="34" charset="-34"/>
                <a:cs typeface="TH SarabunIT๙" pitchFamily="34" charset="-34"/>
              </a:rPr>
              <a:t>         </a:t>
            </a:r>
            <a:r>
              <a:rPr lang="th-TH" sz="4000" dirty="0" smtClean="0">
                <a:latin typeface="TH SarabunIT๙" pitchFamily="34" charset="-34"/>
                <a:cs typeface="TH SarabunIT๙" pitchFamily="34" charset="-34"/>
              </a:rPr>
              <a:t>ก            ค   ฅ   ก    ภ   </a:t>
            </a:r>
          </a:p>
          <a:p>
            <a:pPr>
              <a:buNone/>
            </a:pPr>
            <a:r>
              <a:rPr lang="th-TH" sz="4000" dirty="0"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th-TH" sz="4000" dirty="0" smtClean="0">
                <a:latin typeface="TH SarabunIT๙" pitchFamily="34" charset="-34"/>
                <a:cs typeface="TH SarabunIT๙" pitchFamily="34" charset="-34"/>
              </a:rPr>
              <a:t>         จ            ว    ร    จ    ง</a:t>
            </a:r>
            <a:endParaRPr lang="en-US" sz="4000" dirty="0" smtClean="0">
              <a:latin typeface="TH SarabunIT๙" pitchFamily="34" charset="-34"/>
              <a:cs typeface="TH SarabunIT๙" pitchFamily="34" charset="-34"/>
            </a:endParaRPr>
          </a:p>
          <a:p>
            <a:pPr>
              <a:buNone/>
            </a:pPr>
            <a:r>
              <a:rPr lang="en-US" sz="4000" dirty="0" smtClean="0">
                <a:latin typeface="TH SarabunIT๙" pitchFamily="34" charset="-34"/>
                <a:cs typeface="TH SarabunIT๙" pitchFamily="34" charset="-34"/>
              </a:rPr>
              <a:t>          </a:t>
            </a:r>
            <a:r>
              <a:rPr lang="th-TH" sz="4000" dirty="0" smtClean="0">
                <a:latin typeface="TH SarabunIT๙" pitchFamily="34" charset="-34"/>
                <a:cs typeface="TH SarabunIT๙" pitchFamily="34" charset="-34"/>
              </a:rPr>
              <a:t>ด            ถ    ด   ต    ก</a:t>
            </a:r>
            <a:endParaRPr lang="en-US" sz="4000" dirty="0" smtClean="0">
              <a:latin typeface="TH SarabunIT๙" pitchFamily="34" charset="-34"/>
              <a:cs typeface="TH SarabunIT๙" pitchFamily="34" charset="-34"/>
            </a:endParaRPr>
          </a:p>
          <a:p>
            <a:pPr>
              <a:buNone/>
            </a:pPr>
            <a:r>
              <a:rPr lang="en-US" sz="4000" dirty="0" smtClean="0">
                <a:latin typeface="TH SarabunIT๙" pitchFamily="34" charset="-34"/>
                <a:cs typeface="TH SarabunIT๙" pitchFamily="34" charset="-34"/>
              </a:rPr>
              <a:t>          </a:t>
            </a:r>
            <a:r>
              <a:rPr lang="th-TH" sz="4000" dirty="0" smtClean="0">
                <a:latin typeface="TH SarabunIT๙" pitchFamily="34" charset="-34"/>
                <a:cs typeface="TH SarabunIT๙" pitchFamily="34" charset="-34"/>
              </a:rPr>
              <a:t>บ            ป    บ   ฝ   ผ</a:t>
            </a:r>
          </a:p>
          <a:p>
            <a:pPr>
              <a:buNone/>
            </a:pPr>
            <a:r>
              <a:rPr lang="th-TH" sz="4000" dirty="0" smtClean="0">
                <a:latin typeface="TH SarabunIT๙" pitchFamily="34" charset="-34"/>
                <a:cs typeface="TH SarabunIT๙" pitchFamily="34" charset="-34"/>
              </a:rPr>
              <a:t>          อ </a:t>
            </a:r>
            <a:r>
              <a:rPr lang="en-US" sz="2400" dirty="0" smtClean="0">
                <a:latin typeface="TH SarabunIT๙" pitchFamily="34" charset="-34"/>
                <a:cs typeface="TH SarabunIT๙" pitchFamily="34" charset="-34"/>
              </a:rPr>
              <a:t>                   </a:t>
            </a:r>
            <a:r>
              <a:rPr lang="th-TH" sz="4000" dirty="0" smtClean="0">
                <a:latin typeface="TH SarabunIT๙" pitchFamily="34" charset="-34"/>
                <a:cs typeface="TH SarabunIT๙" pitchFamily="34" charset="-34"/>
              </a:rPr>
              <a:t>ฮ    ย   ล   อ</a:t>
            </a:r>
            <a:endParaRPr lang="en-US" sz="2400" dirty="0" smtClean="0">
              <a:latin typeface="TH SarabunIT๙" pitchFamily="34" charset="-34"/>
              <a:cs typeface="TH SarabunIT๙" pitchFamily="34" charset="-34"/>
            </a:endParaRPr>
          </a:p>
          <a:p>
            <a:pPr>
              <a:buNone/>
            </a:pPr>
            <a:endParaRPr lang="en-US" sz="2400" u="sng" dirty="0">
              <a:latin typeface="TH SarabunIT๙" pitchFamily="34" charset="-34"/>
              <a:cs typeface="TH SarabunIT๙" pitchFamily="34" charset="-34"/>
            </a:endParaRPr>
          </a:p>
          <a:p>
            <a:pPr>
              <a:buNone/>
            </a:pPr>
            <a:endParaRPr lang="th-TH" sz="2400" u="sng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4" name="ลูกศรซ้าย-ขวา 3"/>
          <p:cNvSpPr/>
          <p:nvPr/>
        </p:nvSpPr>
        <p:spPr>
          <a:xfrm>
            <a:off x="2571736" y="1214422"/>
            <a:ext cx="571504" cy="357190"/>
          </a:xfrm>
          <a:prstGeom prst="left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7" name="ลูกศรซ้าย-ขวา 6"/>
          <p:cNvSpPr/>
          <p:nvPr/>
        </p:nvSpPr>
        <p:spPr>
          <a:xfrm>
            <a:off x="2571736" y="3857628"/>
            <a:ext cx="571504" cy="357190"/>
          </a:xfrm>
          <a:prstGeom prst="left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8" name="ลูกศรซ้าย-ขวา 7"/>
          <p:cNvSpPr/>
          <p:nvPr/>
        </p:nvSpPr>
        <p:spPr>
          <a:xfrm>
            <a:off x="2571736" y="3143248"/>
            <a:ext cx="571504" cy="357190"/>
          </a:xfrm>
          <a:prstGeom prst="left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9" name="ลูกศรซ้าย-ขวา 8"/>
          <p:cNvSpPr/>
          <p:nvPr/>
        </p:nvSpPr>
        <p:spPr>
          <a:xfrm>
            <a:off x="2571736" y="1785926"/>
            <a:ext cx="571504" cy="357190"/>
          </a:xfrm>
          <a:prstGeom prst="left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10" name="ลูกศรซ้าย-ขวา 9"/>
          <p:cNvSpPr/>
          <p:nvPr/>
        </p:nvSpPr>
        <p:spPr>
          <a:xfrm>
            <a:off x="2571736" y="2571744"/>
            <a:ext cx="571504" cy="357190"/>
          </a:xfrm>
          <a:prstGeom prst="left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11" name="วงรี 10"/>
          <p:cNvSpPr/>
          <p:nvPr/>
        </p:nvSpPr>
        <p:spPr>
          <a:xfrm rot="21424219">
            <a:off x="5072066" y="500042"/>
            <a:ext cx="357190" cy="3571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6136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r>
              <a:rPr lang="th-TH" u="sng" dirty="0" smtClean="0">
                <a:latin typeface="TH SarabunIT๙" pitchFamily="34" charset="-34"/>
                <a:cs typeface="TH SarabunIT๙" pitchFamily="34" charset="-34"/>
              </a:rPr>
              <a:t>ครั้งที่ </a:t>
            </a:r>
            <a:r>
              <a:rPr lang="en-US" dirty="0" smtClean="0">
                <a:latin typeface="TH SarabunIT๙" pitchFamily="34" charset="-34"/>
                <a:cs typeface="TH SarabunIT๙" pitchFamily="34" charset="-34"/>
              </a:rPr>
              <a:t>2  </a:t>
            </a:r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ฝึกการออกเสียงและเขียนรูปสระ เดี่ยว</a:t>
            </a:r>
          </a:p>
          <a:p>
            <a:pPr>
              <a:buNone/>
            </a:pPr>
            <a:r>
              <a:rPr lang="th-TH" sz="2400" u="sng" dirty="0" smtClean="0">
                <a:latin typeface="TH SarabunIT๙" pitchFamily="34" charset="-34"/>
                <a:cs typeface="TH SarabunIT๙" pitchFamily="34" charset="-34"/>
              </a:rPr>
              <a:t>จุดประสงค์</a:t>
            </a:r>
            <a:r>
              <a:rPr lang="en-US" sz="2400" dirty="0" smtClean="0">
                <a:latin typeface="TH SarabunIT๙" pitchFamily="34" charset="-34"/>
                <a:cs typeface="TH SarabunIT๙" pitchFamily="34" charset="-34"/>
              </a:rPr>
              <a:t>   </a:t>
            </a:r>
            <a:r>
              <a:rPr lang="th-TH" sz="2400" dirty="0" smtClean="0">
                <a:latin typeface="TH SarabunIT๙" pitchFamily="34" charset="-34"/>
                <a:cs typeface="TH SarabunIT๙" pitchFamily="34" charset="-34"/>
              </a:rPr>
              <a:t>ออกเสียงและเขียนรูปสระเดี่ยวได้ถูกต้อง</a:t>
            </a:r>
          </a:p>
          <a:p>
            <a:pPr>
              <a:buNone/>
            </a:pPr>
            <a:r>
              <a:rPr lang="th-TH" sz="2400" u="sng" dirty="0" smtClean="0">
                <a:latin typeface="TH SarabunIT๙" pitchFamily="34" charset="-34"/>
                <a:cs typeface="TH SarabunIT๙" pitchFamily="34" charset="-34"/>
              </a:rPr>
              <a:t>กิจกรรม</a:t>
            </a:r>
            <a:r>
              <a:rPr lang="th-TH" sz="2400" dirty="0" smtClean="0"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en-US" sz="2400" dirty="0" smtClean="0">
                <a:latin typeface="TH SarabunIT๙" pitchFamily="34" charset="-34"/>
                <a:cs typeface="TH SarabunIT๙" pitchFamily="34" charset="-34"/>
              </a:rPr>
              <a:t>1 </a:t>
            </a:r>
            <a:r>
              <a:rPr lang="th-TH" sz="2400" dirty="0" smtClean="0">
                <a:latin typeface="TH SarabunIT๙" pitchFamily="34" charset="-34"/>
                <a:cs typeface="TH SarabunIT๙" pitchFamily="34" charset="-34"/>
              </a:rPr>
              <a:t>ฝึกการอ่านออกเสียง รูปสระ และสังเกต การเปลี่ยนแปลง</a:t>
            </a:r>
            <a:r>
              <a:rPr lang="en-US" sz="2400" dirty="0" smtClean="0">
                <a:latin typeface="TH SarabunIT๙" pitchFamily="34" charset="-34"/>
                <a:cs typeface="TH SarabunIT๙" pitchFamily="34" charset="-34"/>
              </a:rPr>
              <a:t>  </a:t>
            </a:r>
            <a:endParaRPr lang="th-TH" sz="2400" dirty="0">
              <a:latin typeface="TH SarabunIT๙" pitchFamily="34" charset="-34"/>
              <a:cs typeface="TH SarabunIT๙" pitchFamily="34" charset="-34"/>
            </a:endParaRPr>
          </a:p>
        </p:txBody>
      </p:sp>
      <p:graphicFrame>
        <p:nvGraphicFramePr>
          <p:cNvPr id="5" name="ตาราง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3974702"/>
              </p:ext>
            </p:extLst>
          </p:nvPr>
        </p:nvGraphicFramePr>
        <p:xfrm>
          <a:off x="928660" y="2348879"/>
          <a:ext cx="6786612" cy="3561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6653"/>
                <a:gridCol w="1696653"/>
                <a:gridCol w="1696653"/>
                <a:gridCol w="1696653"/>
              </a:tblGrid>
              <a:tr h="341926">
                <a:tc gridSpan="2">
                  <a:txBody>
                    <a:bodyPr/>
                    <a:lstStyle/>
                    <a:p>
                      <a:pPr algn="ctr"/>
                      <a:endParaRPr lang="en-US" sz="2400" dirty="0" smtClean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  <a:p>
                      <a:pPr algn="ctr"/>
                      <a:r>
                        <a:rPr lang="th-TH" sz="240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สระเสียงสั้น</a:t>
                      </a:r>
                      <a:endParaRPr lang="th-TH" sz="2400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US" sz="2400" dirty="0" smtClean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  <a:p>
                      <a:pPr algn="ctr"/>
                      <a:r>
                        <a:rPr lang="th-TH" sz="240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สระเสียงยาว</a:t>
                      </a:r>
                      <a:endParaRPr lang="th-TH" sz="2400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</a:tr>
              <a:tr h="547692"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รูปสระ</a:t>
                      </a:r>
                      <a:endParaRPr lang="th-TH" sz="2400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เสียงสระ</a:t>
                      </a:r>
                      <a:endParaRPr lang="th-TH" sz="2400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รูปสระ</a:t>
                      </a:r>
                      <a:endParaRPr lang="th-TH" sz="2400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เสียงสระ</a:t>
                      </a:r>
                      <a:endParaRPr lang="th-TH" sz="2400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547692"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 ะ</a:t>
                      </a:r>
                      <a:endParaRPr lang="th-TH" sz="2400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aseline="0" dirty="0" err="1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อะ</a:t>
                      </a:r>
                      <a:endParaRPr lang="th-TH" sz="2400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า</a:t>
                      </a:r>
                      <a:endParaRPr lang="th-TH" sz="2400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อา</a:t>
                      </a:r>
                      <a:endParaRPr lang="th-TH" sz="2400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547692"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   ิ</a:t>
                      </a:r>
                      <a:endParaRPr lang="th-TH" sz="2400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err="1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อิ</a:t>
                      </a:r>
                      <a:endParaRPr lang="th-TH" sz="2400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  ี</a:t>
                      </a:r>
                      <a:endParaRPr lang="th-TH" sz="2400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อี</a:t>
                      </a:r>
                      <a:endParaRPr lang="th-TH" sz="2400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547692"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   ึ</a:t>
                      </a:r>
                      <a:endParaRPr lang="th-TH" sz="2400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อึ</a:t>
                      </a:r>
                      <a:endParaRPr lang="th-TH" sz="2400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  ื</a:t>
                      </a:r>
                      <a:endParaRPr lang="th-TH" sz="2400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err="1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อื</a:t>
                      </a:r>
                      <a:endParaRPr lang="th-TH" sz="2400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547692"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   ุ</a:t>
                      </a:r>
                      <a:endParaRPr lang="th-TH" sz="2400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อ</a:t>
                      </a:r>
                      <a:endParaRPr lang="th-TH" sz="2400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  ู</a:t>
                      </a:r>
                      <a:endParaRPr lang="th-TH" sz="2400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อู</a:t>
                      </a:r>
                      <a:endParaRPr lang="th-TH" sz="2400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2487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endParaRPr lang="th-TH" dirty="0" smtClean="0"/>
          </a:p>
          <a:p>
            <a:pPr>
              <a:buNone/>
            </a:pPr>
            <a:r>
              <a:rPr lang="th-TH" sz="2400" u="sng" dirty="0" smtClean="0">
                <a:latin typeface="TH SarabunIT๙" pitchFamily="34" charset="-34"/>
                <a:cs typeface="TH SarabunIT๙" pitchFamily="34" charset="-34"/>
              </a:rPr>
              <a:t>กิจกรรมที่</a:t>
            </a:r>
            <a:r>
              <a:rPr lang="th-TH" sz="2400" dirty="0" smtClean="0"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en-US" sz="2400" dirty="0" smtClean="0">
                <a:latin typeface="TH SarabunIT๙" pitchFamily="34" charset="-34"/>
                <a:cs typeface="TH SarabunIT๙" pitchFamily="34" charset="-34"/>
              </a:rPr>
              <a:t>2 </a:t>
            </a:r>
            <a:r>
              <a:rPr lang="th-TH" sz="2400" dirty="0" smtClean="0">
                <a:latin typeface="TH SarabunIT๙" pitchFamily="34" charset="-34"/>
                <a:cs typeface="TH SarabunIT๙" pitchFamily="34" charset="-34"/>
              </a:rPr>
              <a:t>ฝึกการออกเสียงและเขียน รูปสระเดี่ยว</a:t>
            </a:r>
          </a:p>
          <a:p>
            <a:pPr>
              <a:buNone/>
            </a:pPr>
            <a:endParaRPr lang="th-TH" sz="2400" dirty="0" smtClean="0">
              <a:latin typeface="TH SarabunIT๙" pitchFamily="34" charset="-34"/>
              <a:cs typeface="TH SarabunIT๙" pitchFamily="34" charset="-34"/>
            </a:endParaRPr>
          </a:p>
          <a:p>
            <a:pPr>
              <a:buNone/>
            </a:pPr>
            <a:r>
              <a:rPr lang="th-TH" sz="9600" dirty="0" smtClean="0">
                <a:latin typeface="Simplified Arabic" pitchFamily="18" charset="-78"/>
                <a:cs typeface="TH SarabunIT๙"/>
              </a:rPr>
              <a:t>   ะ   </a:t>
            </a:r>
            <a:r>
              <a:rPr lang="th-TH" sz="9600" dirty="0" smtClean="0">
                <a:latin typeface="TH SarabunIT๙"/>
                <a:cs typeface="TH SarabunIT๙"/>
              </a:rPr>
              <a:t>า     </a:t>
            </a:r>
            <a:r>
              <a:rPr lang="th-TH" sz="9600" dirty="0">
                <a:latin typeface="TH SarabunIT๙"/>
                <a:cs typeface="TH SarabunIT๙"/>
              </a:rPr>
              <a:t>ิ</a:t>
            </a:r>
            <a:r>
              <a:rPr lang="th-TH" sz="9600" dirty="0">
                <a:latin typeface="Simplified Arabic" pitchFamily="18" charset="-78"/>
                <a:cs typeface="TH SarabunIT๙"/>
              </a:rPr>
              <a:t> </a:t>
            </a:r>
            <a:r>
              <a:rPr lang="th-TH" sz="9600" dirty="0" smtClean="0">
                <a:latin typeface="TH SarabunIT๙"/>
                <a:cs typeface="TH SarabunIT๙"/>
              </a:rPr>
              <a:t>     ี</a:t>
            </a:r>
            <a:endParaRPr lang="th-TH" sz="9600" dirty="0" smtClean="0">
              <a:latin typeface="Simplified Arabic" pitchFamily="18" charset="-78"/>
              <a:cs typeface="TH SarabunIT๙"/>
            </a:endParaRPr>
          </a:p>
          <a:p>
            <a:pPr>
              <a:buNone/>
            </a:pPr>
            <a:r>
              <a:rPr lang="th-TH" sz="9600" dirty="0" smtClean="0">
                <a:latin typeface="Simplified Arabic" pitchFamily="18" charset="-78"/>
                <a:cs typeface="TH SarabunIT๙"/>
              </a:rPr>
              <a:t>     </a:t>
            </a:r>
            <a:r>
              <a:rPr lang="th-TH" sz="9600" dirty="0" smtClean="0">
                <a:latin typeface="TH SarabunIT๙"/>
                <a:cs typeface="TH SarabunIT๙"/>
              </a:rPr>
              <a:t>ึ    ื    ุ      ู</a:t>
            </a:r>
            <a:endParaRPr lang="th-TH" sz="9600" dirty="0" smtClean="0">
              <a:latin typeface="Simplified Arabic" pitchFamily="18" charset="-78"/>
              <a:cs typeface="TH SarabunIT๙" pitchFamily="34" charset="-34"/>
            </a:endParaRPr>
          </a:p>
          <a:p>
            <a:pPr>
              <a:buNone/>
            </a:pPr>
            <a:endParaRPr lang="th-TH" sz="2400" u="sng" dirty="0" smtClean="0">
              <a:latin typeface="TH SarabunIT๙" pitchFamily="34" charset="-34"/>
              <a:cs typeface="TH SarabunIT๙" pitchFamily="34" charset="-34"/>
            </a:endParaRPr>
          </a:p>
          <a:p>
            <a:pPr>
              <a:buNone/>
            </a:pPr>
            <a:endParaRPr lang="th-TH" sz="2400" u="sng" dirty="0"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620995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endParaRPr lang="th-TH" sz="2400" dirty="0" smtClean="0">
              <a:latin typeface="TH SarabunIT๙" pitchFamily="34" charset="-34"/>
              <a:cs typeface="TH SarabunIT๙" pitchFamily="34" charset="-34"/>
            </a:endParaRPr>
          </a:p>
          <a:p>
            <a:pPr>
              <a:buNone/>
            </a:pPr>
            <a:r>
              <a:rPr lang="th-TH" sz="2000" u="sng" dirty="0" smtClean="0">
                <a:latin typeface="TH SarabunIT๙" pitchFamily="34" charset="-34"/>
                <a:cs typeface="TH SarabunIT๙" pitchFamily="34" charset="-34"/>
              </a:rPr>
              <a:t>ครั้งที่</a:t>
            </a:r>
            <a:r>
              <a:rPr lang="th-TH" sz="2000" dirty="0" smtClean="0">
                <a:latin typeface="TH SarabunIT๙" pitchFamily="34" charset="-34"/>
                <a:cs typeface="TH SarabunIT๙" pitchFamily="34" charset="-34"/>
              </a:rPr>
              <a:t> 3 การประสมอักษรกลางกับสระเดี่ยว</a:t>
            </a:r>
          </a:p>
          <a:p>
            <a:pPr>
              <a:buNone/>
            </a:pPr>
            <a:r>
              <a:rPr lang="th-TH" sz="2000" u="sng" dirty="0" smtClean="0">
                <a:latin typeface="TH SarabunIT๙" pitchFamily="34" charset="-34"/>
                <a:cs typeface="TH SarabunIT๙" pitchFamily="34" charset="-34"/>
              </a:rPr>
              <a:t>จุดประสงค์</a:t>
            </a:r>
            <a:r>
              <a:rPr lang="th-TH" sz="2000" dirty="0" smtClean="0">
                <a:latin typeface="TH SarabunIT๙" pitchFamily="34" charset="-34"/>
                <a:cs typeface="TH SarabunIT๙" pitchFamily="34" charset="-34"/>
              </a:rPr>
              <a:t> อ่านและเขียนคำประสมด้วย อักษรกลาง ก จ ด ต บ ป อ กับสระเดี่ยวได้ถูกต้อง</a:t>
            </a:r>
          </a:p>
          <a:p>
            <a:pPr>
              <a:buNone/>
            </a:pPr>
            <a:r>
              <a:rPr lang="th-TH" sz="2000" u="sng" dirty="0" smtClean="0">
                <a:latin typeface="TH SarabunIT๙" pitchFamily="34" charset="-34"/>
                <a:cs typeface="TH SarabunIT๙" pitchFamily="34" charset="-34"/>
              </a:rPr>
              <a:t>กิจกรรมที่</a:t>
            </a:r>
            <a:r>
              <a:rPr lang="th-TH" sz="2000" dirty="0" smtClean="0">
                <a:latin typeface="TH SarabunIT๙" pitchFamily="34" charset="-34"/>
                <a:cs typeface="TH SarabunIT๙" pitchFamily="34" charset="-34"/>
              </a:rPr>
              <a:t> 1 ฝึกการอ่านสะกดคำและแจกลูกโดยใช้ตารางผสมคำ</a:t>
            </a:r>
          </a:p>
          <a:p>
            <a:pPr>
              <a:buNone/>
            </a:pPr>
            <a:endParaRPr lang="th-TH" sz="2400" dirty="0" smtClean="0">
              <a:latin typeface="TH SarabunIT๙" pitchFamily="34" charset="-34"/>
              <a:cs typeface="TH SarabunIT๙" pitchFamily="34" charset="-34"/>
            </a:endParaRPr>
          </a:p>
          <a:p>
            <a:pPr>
              <a:buNone/>
            </a:pPr>
            <a:endParaRPr lang="th-TH" sz="2400" u="sng" dirty="0">
              <a:latin typeface="TH SarabunIT๙" pitchFamily="34" charset="-34"/>
              <a:cs typeface="TH SarabunIT๙" pitchFamily="34" charset="-34"/>
            </a:endParaRPr>
          </a:p>
        </p:txBody>
      </p:sp>
      <p:graphicFrame>
        <p:nvGraphicFramePr>
          <p:cNvPr id="4" name="ตาราง 3"/>
          <p:cNvGraphicFramePr>
            <a:graphicFrameLocks noGrp="1"/>
          </p:cNvGraphicFramePr>
          <p:nvPr/>
        </p:nvGraphicFramePr>
        <p:xfrm>
          <a:off x="642910" y="1928802"/>
          <a:ext cx="7786746" cy="46719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0198"/>
                <a:gridCol w="857256"/>
                <a:gridCol w="857256"/>
                <a:gridCol w="785818"/>
                <a:gridCol w="785818"/>
                <a:gridCol w="785818"/>
                <a:gridCol w="714380"/>
                <a:gridCol w="785818"/>
                <a:gridCol w="714384"/>
              </a:tblGrid>
              <a:tr h="857260">
                <a:tc>
                  <a:txBody>
                    <a:bodyPr/>
                    <a:lstStyle/>
                    <a:p>
                      <a:r>
                        <a:rPr lang="th-TH" dirty="0" smtClean="0">
                          <a:solidFill>
                            <a:schemeClr val="tx1"/>
                          </a:solidFill>
                        </a:rPr>
                        <a:t>         </a:t>
                      </a:r>
                      <a:r>
                        <a:rPr lang="th-TH" sz="160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สระเดี่ยว</a:t>
                      </a:r>
                      <a:endParaRPr lang="th-TH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th-TH" sz="160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อักษรกลาง</a:t>
                      </a:r>
                      <a:endParaRPr lang="th-TH" sz="1600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solidFill>
                            <a:schemeClr val="tx1"/>
                          </a:solidFill>
                          <a:latin typeface="TH SarabunIT๙"/>
                          <a:cs typeface="TH SarabunIT๙"/>
                        </a:rPr>
                        <a:t>ะ</a:t>
                      </a:r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solidFill>
                            <a:schemeClr val="tx1"/>
                          </a:solidFill>
                          <a:latin typeface="TH SarabunIT๙"/>
                          <a:cs typeface="TH SarabunIT๙"/>
                        </a:rPr>
                        <a:t>า</a:t>
                      </a:r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solidFill>
                            <a:schemeClr val="tx1"/>
                          </a:solidFill>
                          <a:latin typeface="TH SarabunIT๙"/>
                          <a:cs typeface="TH SarabunIT๙"/>
                        </a:rPr>
                        <a:t>     ิ</a:t>
                      </a:r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solidFill>
                            <a:schemeClr val="tx1"/>
                          </a:solidFill>
                          <a:latin typeface="TH SarabunIT๙"/>
                          <a:cs typeface="TH SarabunIT๙"/>
                        </a:rPr>
                        <a:t>ี</a:t>
                      </a:r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solidFill>
                            <a:schemeClr val="tx1"/>
                          </a:solidFill>
                          <a:latin typeface="TH SarabunIT๙"/>
                          <a:cs typeface="TH SarabunIT๙"/>
                        </a:rPr>
                        <a:t>ึ</a:t>
                      </a:r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solidFill>
                            <a:schemeClr val="tx1"/>
                          </a:solidFill>
                          <a:latin typeface="TH SarabunIT๙"/>
                          <a:cs typeface="TH SarabunIT๙"/>
                        </a:rPr>
                        <a:t>ื</a:t>
                      </a:r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solidFill>
                            <a:schemeClr val="tx1"/>
                          </a:solidFill>
                          <a:latin typeface="TH SarabunIT๙"/>
                          <a:cs typeface="TH SarabunIT๙"/>
                        </a:rPr>
                        <a:t>ุ</a:t>
                      </a:r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solidFill>
                            <a:schemeClr val="tx1"/>
                          </a:solidFill>
                          <a:latin typeface="TH SarabunIT๙"/>
                          <a:cs typeface="TH SarabunIT๙"/>
                        </a:rPr>
                        <a:t>ู</a:t>
                      </a:r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544950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solidFill>
                            <a:schemeClr val="tx1"/>
                          </a:solidFill>
                        </a:rPr>
                        <a:t>ก</a:t>
                      </a:r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solidFill>
                            <a:schemeClr val="tx1"/>
                          </a:solidFill>
                        </a:rPr>
                        <a:t>กะ</a:t>
                      </a:r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solidFill>
                            <a:schemeClr val="tx1"/>
                          </a:solidFill>
                        </a:rPr>
                        <a:t>กา</a:t>
                      </a:r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solidFill>
                            <a:schemeClr val="tx1"/>
                          </a:solidFill>
                        </a:rPr>
                        <a:t>กิ</a:t>
                      </a:r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err="1" smtClean="0">
                          <a:solidFill>
                            <a:schemeClr val="tx1"/>
                          </a:solidFill>
                        </a:rPr>
                        <a:t>กี</a:t>
                      </a:r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err="1" smtClean="0">
                          <a:solidFill>
                            <a:schemeClr val="tx1"/>
                          </a:solidFill>
                        </a:rPr>
                        <a:t>กึ</a:t>
                      </a:r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err="1" smtClean="0">
                          <a:solidFill>
                            <a:schemeClr val="tx1"/>
                          </a:solidFill>
                        </a:rPr>
                        <a:t>กื</a:t>
                      </a:r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solidFill>
                            <a:schemeClr val="tx1"/>
                          </a:solidFill>
                        </a:rPr>
                        <a:t>กุ</a:t>
                      </a:r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solidFill>
                            <a:schemeClr val="tx1"/>
                          </a:solidFill>
                        </a:rPr>
                        <a:t>กู</a:t>
                      </a:r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544950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solidFill>
                            <a:schemeClr val="tx1"/>
                          </a:solidFill>
                        </a:rPr>
                        <a:t>จ</a:t>
                      </a:r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solidFill>
                            <a:schemeClr val="tx1"/>
                          </a:solidFill>
                        </a:rPr>
                        <a:t>จะ</a:t>
                      </a:r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solidFill>
                            <a:schemeClr val="tx1"/>
                          </a:solidFill>
                        </a:rPr>
                        <a:t>จา</a:t>
                      </a:r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solidFill>
                            <a:schemeClr val="tx1"/>
                          </a:solidFill>
                        </a:rPr>
                        <a:t>จิ</a:t>
                      </a:r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solidFill>
                            <a:schemeClr val="tx1"/>
                          </a:solidFill>
                        </a:rPr>
                        <a:t>จี</a:t>
                      </a:r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err="1" smtClean="0">
                          <a:solidFill>
                            <a:schemeClr val="tx1"/>
                          </a:solidFill>
                        </a:rPr>
                        <a:t>จึ</a:t>
                      </a:r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err="1" smtClean="0">
                          <a:solidFill>
                            <a:schemeClr val="tx1"/>
                          </a:solidFill>
                        </a:rPr>
                        <a:t>จื</a:t>
                      </a:r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solidFill>
                            <a:schemeClr val="tx1"/>
                          </a:solidFill>
                        </a:rPr>
                        <a:t>จุ</a:t>
                      </a:r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solidFill>
                            <a:schemeClr val="tx1"/>
                          </a:solidFill>
                        </a:rPr>
                        <a:t>จู</a:t>
                      </a:r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544950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solidFill>
                            <a:schemeClr val="tx1"/>
                          </a:solidFill>
                        </a:rPr>
                        <a:t>ด</a:t>
                      </a:r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solidFill>
                            <a:schemeClr val="tx1"/>
                          </a:solidFill>
                        </a:rPr>
                        <a:t>ดะ</a:t>
                      </a:r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solidFill>
                            <a:schemeClr val="tx1"/>
                          </a:solidFill>
                        </a:rPr>
                        <a:t>ดา</a:t>
                      </a:r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err="1" smtClean="0">
                          <a:solidFill>
                            <a:schemeClr val="tx1"/>
                          </a:solidFill>
                        </a:rPr>
                        <a:t>ดิ</a:t>
                      </a:r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solidFill>
                            <a:schemeClr val="tx1"/>
                          </a:solidFill>
                        </a:rPr>
                        <a:t>ดี</a:t>
                      </a:r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err="1" smtClean="0">
                          <a:solidFill>
                            <a:schemeClr val="tx1"/>
                          </a:solidFill>
                        </a:rPr>
                        <a:t>ดึ</a:t>
                      </a:r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err="1" smtClean="0">
                          <a:solidFill>
                            <a:schemeClr val="tx1"/>
                          </a:solidFill>
                        </a:rPr>
                        <a:t>ดื</a:t>
                      </a:r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solidFill>
                            <a:schemeClr val="tx1"/>
                          </a:solidFill>
                        </a:rPr>
                        <a:t>ดุ</a:t>
                      </a:r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solidFill>
                            <a:schemeClr val="tx1"/>
                          </a:solidFill>
                        </a:rPr>
                        <a:t>ดู</a:t>
                      </a:r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544950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solidFill>
                            <a:schemeClr val="tx1"/>
                          </a:solidFill>
                        </a:rPr>
                        <a:t>ต</a:t>
                      </a:r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solidFill>
                            <a:schemeClr val="tx1"/>
                          </a:solidFill>
                        </a:rPr>
                        <a:t>ตะ</a:t>
                      </a:r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solidFill>
                            <a:schemeClr val="tx1"/>
                          </a:solidFill>
                        </a:rPr>
                        <a:t>ตา</a:t>
                      </a:r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solidFill>
                            <a:schemeClr val="tx1"/>
                          </a:solidFill>
                        </a:rPr>
                        <a:t>ติ</a:t>
                      </a:r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solidFill>
                            <a:schemeClr val="tx1"/>
                          </a:solidFill>
                        </a:rPr>
                        <a:t>ตี</a:t>
                      </a:r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solidFill>
                            <a:schemeClr val="tx1"/>
                          </a:solidFill>
                        </a:rPr>
                        <a:t>ตึ</a:t>
                      </a:r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err="1" smtClean="0">
                          <a:solidFill>
                            <a:schemeClr val="tx1"/>
                          </a:solidFill>
                        </a:rPr>
                        <a:t>ตื</a:t>
                      </a:r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solidFill>
                            <a:schemeClr val="tx1"/>
                          </a:solidFill>
                        </a:rPr>
                        <a:t>ตุ</a:t>
                      </a:r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solidFill>
                            <a:schemeClr val="tx1"/>
                          </a:solidFill>
                        </a:rPr>
                        <a:t>ตู</a:t>
                      </a:r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544950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solidFill>
                            <a:schemeClr val="tx1"/>
                          </a:solidFill>
                        </a:rPr>
                        <a:t>บ</a:t>
                      </a:r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err="1" smtClean="0">
                          <a:solidFill>
                            <a:schemeClr val="tx1"/>
                          </a:solidFill>
                        </a:rPr>
                        <a:t>บะ</a:t>
                      </a:r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solidFill>
                            <a:schemeClr val="tx1"/>
                          </a:solidFill>
                        </a:rPr>
                        <a:t>บา</a:t>
                      </a:r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solidFill>
                            <a:schemeClr val="tx1"/>
                          </a:solidFill>
                        </a:rPr>
                        <a:t>บิ</a:t>
                      </a:r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solidFill>
                            <a:schemeClr val="tx1"/>
                          </a:solidFill>
                        </a:rPr>
                        <a:t>บี</a:t>
                      </a:r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err="1" smtClean="0">
                          <a:solidFill>
                            <a:schemeClr val="tx1"/>
                          </a:solidFill>
                        </a:rPr>
                        <a:t>บึ</a:t>
                      </a:r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err="1" smtClean="0">
                          <a:solidFill>
                            <a:schemeClr val="tx1"/>
                          </a:solidFill>
                        </a:rPr>
                        <a:t>บื</a:t>
                      </a:r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solidFill>
                            <a:schemeClr val="tx1"/>
                          </a:solidFill>
                        </a:rPr>
                        <a:t>บุ</a:t>
                      </a:r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err="1" smtClean="0">
                          <a:solidFill>
                            <a:schemeClr val="tx1"/>
                          </a:solidFill>
                        </a:rPr>
                        <a:t>บู</a:t>
                      </a:r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544950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solidFill>
                            <a:schemeClr val="tx1"/>
                          </a:solidFill>
                        </a:rPr>
                        <a:t>ป</a:t>
                      </a:r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solidFill>
                            <a:schemeClr val="tx1"/>
                          </a:solidFill>
                        </a:rPr>
                        <a:t>ปะ</a:t>
                      </a:r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solidFill>
                            <a:schemeClr val="tx1"/>
                          </a:solidFill>
                        </a:rPr>
                        <a:t>ปา</a:t>
                      </a:r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err="1" smtClean="0">
                          <a:solidFill>
                            <a:schemeClr val="tx1"/>
                          </a:solidFill>
                        </a:rPr>
                        <a:t>ปิ</a:t>
                      </a:r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solidFill>
                            <a:schemeClr val="tx1"/>
                          </a:solidFill>
                        </a:rPr>
                        <a:t>ปี</a:t>
                      </a:r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err="1" smtClean="0">
                          <a:solidFill>
                            <a:schemeClr val="tx1"/>
                          </a:solidFill>
                        </a:rPr>
                        <a:t>ปึ</a:t>
                      </a:r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err="1" smtClean="0">
                          <a:solidFill>
                            <a:schemeClr val="tx1"/>
                          </a:solidFill>
                        </a:rPr>
                        <a:t>ปื</a:t>
                      </a:r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solidFill>
                            <a:schemeClr val="tx1"/>
                          </a:solidFill>
                        </a:rPr>
                        <a:t>ปุ</a:t>
                      </a:r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solidFill>
                            <a:schemeClr val="tx1"/>
                          </a:solidFill>
                        </a:rPr>
                        <a:t>ปู</a:t>
                      </a:r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544950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solidFill>
                            <a:schemeClr val="tx1"/>
                          </a:solidFill>
                        </a:rPr>
                        <a:t>อ</a:t>
                      </a:r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err="1" smtClean="0">
                          <a:solidFill>
                            <a:schemeClr val="tx1"/>
                          </a:solidFill>
                        </a:rPr>
                        <a:t>อะ</a:t>
                      </a:r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solidFill>
                            <a:schemeClr val="tx1"/>
                          </a:solidFill>
                        </a:rPr>
                        <a:t>อา</a:t>
                      </a:r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err="1" smtClean="0">
                          <a:solidFill>
                            <a:schemeClr val="tx1"/>
                          </a:solidFill>
                        </a:rPr>
                        <a:t>อิ</a:t>
                      </a:r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solidFill>
                            <a:schemeClr val="tx1"/>
                          </a:solidFill>
                        </a:rPr>
                        <a:t>อี</a:t>
                      </a:r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solidFill>
                            <a:schemeClr val="tx1"/>
                          </a:solidFill>
                        </a:rPr>
                        <a:t>อึ</a:t>
                      </a:r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err="1" smtClean="0">
                          <a:solidFill>
                            <a:schemeClr val="tx1"/>
                          </a:solidFill>
                        </a:rPr>
                        <a:t>อื</a:t>
                      </a:r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solidFill>
                            <a:schemeClr val="tx1"/>
                          </a:solidFill>
                        </a:rPr>
                        <a:t>อุ</a:t>
                      </a:r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solidFill>
                            <a:schemeClr val="tx1"/>
                          </a:solidFill>
                        </a:rPr>
                        <a:t>อู</a:t>
                      </a:r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cxnSp>
        <p:nvCxnSpPr>
          <p:cNvPr id="6" name="ตัวเชื่อมต่อตรง 5"/>
          <p:cNvCxnSpPr/>
          <p:nvPr/>
        </p:nvCxnSpPr>
        <p:spPr>
          <a:xfrm>
            <a:off x="642910" y="1928802"/>
            <a:ext cx="1500198" cy="8572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0760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endParaRPr lang="th-TH" dirty="0" smtClean="0"/>
          </a:p>
          <a:p>
            <a:pPr>
              <a:buNone/>
            </a:pPr>
            <a:r>
              <a:rPr lang="th-TH" sz="2400" u="sng" dirty="0" smtClean="0">
                <a:latin typeface="TH SarabunIT๙" pitchFamily="34" charset="-34"/>
                <a:cs typeface="TH SarabunIT๙" pitchFamily="34" charset="-34"/>
              </a:rPr>
              <a:t>กิจกรรมที่</a:t>
            </a:r>
            <a:r>
              <a:rPr lang="th-TH" sz="2400" dirty="0" smtClean="0">
                <a:latin typeface="TH SarabunIT๙" pitchFamily="34" charset="-34"/>
                <a:cs typeface="TH SarabunIT๙" pitchFamily="34" charset="-34"/>
              </a:rPr>
              <a:t> 2 ฝึกอ่านคำกับภาพ ผู้สอนควรใช้สื่อรูปภาพบัตรคำหรือสื่ออื่น ๆ ที่เหมาะสม ประกอบการเรียนเพิ่มเติม</a:t>
            </a:r>
          </a:p>
          <a:p>
            <a:pPr>
              <a:buNone/>
            </a:pPr>
            <a:endParaRPr lang="th-TH" sz="2400" dirty="0" smtClean="0">
              <a:latin typeface="TH SarabunIT๙" pitchFamily="34" charset="-34"/>
              <a:cs typeface="TH SarabunIT๙" pitchFamily="34" charset="-34"/>
            </a:endParaRPr>
          </a:p>
          <a:p>
            <a:pPr>
              <a:buNone/>
            </a:pPr>
            <a:endParaRPr lang="th-TH" sz="2400" dirty="0" smtClean="0">
              <a:latin typeface="TH SarabunIT๙" pitchFamily="34" charset="-34"/>
              <a:cs typeface="TH SarabunIT๙" pitchFamily="34" charset="-34"/>
            </a:endParaRPr>
          </a:p>
          <a:p>
            <a:pPr>
              <a:buNone/>
            </a:pPr>
            <a:endParaRPr lang="th-TH" sz="2400" dirty="0" smtClean="0">
              <a:latin typeface="TH SarabunIT๙" pitchFamily="34" charset="-34"/>
              <a:cs typeface="TH SarabunIT๙" pitchFamily="34" charset="-34"/>
            </a:endParaRPr>
          </a:p>
          <a:p>
            <a:pPr>
              <a:buNone/>
            </a:pPr>
            <a:endParaRPr lang="th-TH" sz="2400" dirty="0" smtClean="0">
              <a:latin typeface="TH SarabunIT๙" pitchFamily="34" charset="-34"/>
              <a:cs typeface="TH SarabunIT๙" pitchFamily="34" charset="-34"/>
            </a:endParaRPr>
          </a:p>
          <a:p>
            <a:pPr>
              <a:buNone/>
            </a:pPr>
            <a:endParaRPr lang="th-TH" sz="2400" dirty="0" smtClean="0">
              <a:latin typeface="TH SarabunIT๙" pitchFamily="34" charset="-34"/>
              <a:cs typeface="TH SarabunIT๙" pitchFamily="34" charset="-34"/>
            </a:endParaRPr>
          </a:p>
          <a:p>
            <a:pPr>
              <a:buNone/>
            </a:pPr>
            <a:endParaRPr lang="th-TH" sz="2400" dirty="0" smtClean="0">
              <a:latin typeface="TH SarabunIT๙" pitchFamily="34" charset="-34"/>
              <a:cs typeface="TH SarabunIT๙" pitchFamily="34" charset="-34"/>
            </a:endParaRPr>
          </a:p>
          <a:p>
            <a:pPr>
              <a:buNone/>
            </a:pPr>
            <a:r>
              <a:rPr lang="th-TH" sz="2400" dirty="0" smtClean="0">
                <a:latin typeface="TH SarabunIT๙" pitchFamily="34" charset="-34"/>
                <a:cs typeface="TH SarabunIT๙" pitchFamily="34" charset="-34"/>
              </a:rPr>
              <a:t>            ปู                      อีกา               ตะปู            บิดา</a:t>
            </a:r>
          </a:p>
          <a:p>
            <a:pPr>
              <a:buNone/>
            </a:pPr>
            <a:endParaRPr lang="th-TH" sz="2400" u="sng" dirty="0" smtClean="0">
              <a:latin typeface="TH SarabunIT๙" pitchFamily="34" charset="-34"/>
              <a:cs typeface="TH SarabunIT๙" pitchFamily="34" charset="-34"/>
            </a:endParaRPr>
          </a:p>
          <a:p>
            <a:pPr>
              <a:buNone/>
            </a:pPr>
            <a:endParaRPr lang="th-TH" sz="2400" u="sng" dirty="0" smtClean="0">
              <a:latin typeface="TH SarabunIT๙" pitchFamily="34" charset="-34"/>
              <a:cs typeface="TH SarabunIT๙" pitchFamily="34" charset="-34"/>
            </a:endParaRPr>
          </a:p>
          <a:p>
            <a:pPr>
              <a:buNone/>
            </a:pPr>
            <a:endParaRPr lang="th-TH" sz="2400" u="sng" dirty="0">
              <a:latin typeface="TH SarabunIT๙" pitchFamily="34" charset="-34"/>
              <a:cs typeface="TH SarabunIT๙" pitchFamily="34" charset="-34"/>
            </a:endParaRPr>
          </a:p>
        </p:txBody>
      </p:sp>
      <p:pic>
        <p:nvPicPr>
          <p:cNvPr id="5" name="รูปภาพ 4" descr="icon12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2910" y="2071678"/>
            <a:ext cx="1524000" cy="1524000"/>
          </a:xfrm>
          <a:prstGeom prst="rect">
            <a:avLst/>
          </a:prstGeom>
        </p:spPr>
      </p:pic>
      <p:pic>
        <p:nvPicPr>
          <p:cNvPr id="6" name="รูปภาพ 5" descr="247247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928926" y="1928802"/>
            <a:ext cx="1511300" cy="1778000"/>
          </a:xfrm>
          <a:prstGeom prst="rect">
            <a:avLst/>
          </a:prstGeom>
        </p:spPr>
      </p:pic>
      <p:pic>
        <p:nvPicPr>
          <p:cNvPr id="7" name="รูปภาพ 6" descr="fsdf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000628" y="1928802"/>
            <a:ext cx="1452546" cy="1571636"/>
          </a:xfrm>
          <a:prstGeom prst="rect">
            <a:avLst/>
          </a:prstGeom>
        </p:spPr>
      </p:pic>
      <p:pic>
        <p:nvPicPr>
          <p:cNvPr id="8" name="รูปภาพ 7" descr="leninc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500826" y="1428736"/>
            <a:ext cx="1655433" cy="2423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9476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endParaRPr lang="th-TH" sz="2400" u="sng" dirty="0" smtClean="0">
              <a:latin typeface="TH SarabunIT๙" pitchFamily="34" charset="-34"/>
              <a:cs typeface="TH SarabunIT๙" pitchFamily="34" charset="-34"/>
            </a:endParaRPr>
          </a:p>
          <a:p>
            <a:pPr>
              <a:buNone/>
            </a:pPr>
            <a:r>
              <a:rPr lang="th-TH" sz="2400" u="sng" dirty="0" smtClean="0">
                <a:latin typeface="TH SarabunIT๙" pitchFamily="34" charset="-34"/>
                <a:cs typeface="TH SarabunIT๙" pitchFamily="34" charset="-34"/>
              </a:rPr>
              <a:t>กิจกรรมที่</a:t>
            </a:r>
            <a:r>
              <a:rPr lang="th-TH" sz="2400" dirty="0" smtClean="0">
                <a:latin typeface="TH SarabunIT๙" pitchFamily="34" charset="-34"/>
                <a:cs typeface="TH SarabunIT๙" pitchFamily="34" charset="-34"/>
              </a:rPr>
              <a:t> 3 ฝึกอ่านคำที่กำหนดให้แคล่วคล่อง</a:t>
            </a:r>
          </a:p>
          <a:p>
            <a:pPr>
              <a:buNone/>
            </a:pPr>
            <a:r>
              <a:rPr lang="th-TH" sz="2400" dirty="0" smtClean="0">
                <a:latin typeface="TH SarabunIT๙" pitchFamily="34" charset="-34"/>
                <a:cs typeface="TH SarabunIT๙" pitchFamily="34" charset="-34"/>
              </a:rPr>
              <a:t>           </a:t>
            </a:r>
            <a:r>
              <a:rPr lang="th-TH" sz="2400" dirty="0" err="1" smtClean="0">
                <a:latin typeface="TH SarabunIT๙" pitchFamily="34" charset="-34"/>
                <a:cs typeface="TH SarabunIT๙" pitchFamily="34" charset="-34"/>
              </a:rPr>
              <a:t>กะทะ</a:t>
            </a:r>
            <a:r>
              <a:rPr lang="th-TH" sz="2400" dirty="0" smtClean="0">
                <a:latin typeface="TH SarabunIT๙" pitchFamily="34" charset="-34"/>
                <a:cs typeface="TH SarabunIT๙" pitchFamily="34" charset="-34"/>
              </a:rPr>
              <a:t>    กะปะ  กะปิ  จะดู  บิดา  ตาดี  อีกา</a:t>
            </a:r>
          </a:p>
          <a:p>
            <a:pPr>
              <a:buNone/>
            </a:pPr>
            <a:r>
              <a:rPr lang="th-TH" sz="2400" dirty="0" smtClean="0">
                <a:latin typeface="TH SarabunIT๙" pitchFamily="34" charset="-34"/>
                <a:cs typeface="TH SarabunIT๙" pitchFamily="34" charset="-34"/>
              </a:rPr>
              <a:t>           ตาปู     อาดูปู   ดูดีดี  ตากะอา  ตากะบิดา</a:t>
            </a:r>
          </a:p>
          <a:p>
            <a:pPr>
              <a:buNone/>
            </a:pPr>
            <a:r>
              <a:rPr lang="th-TH" sz="2400" dirty="0" smtClean="0">
                <a:latin typeface="TH SarabunIT๙" pitchFamily="34" charset="-34"/>
                <a:cs typeface="TH SarabunIT๙" pitchFamily="34" charset="-34"/>
              </a:rPr>
              <a:t>           ตาปะ  บิดากะอา  บิดาจะตีตา</a:t>
            </a:r>
          </a:p>
          <a:p>
            <a:pPr>
              <a:buNone/>
            </a:pPr>
            <a:r>
              <a:rPr lang="th-TH" sz="2400" u="sng" dirty="0" smtClean="0">
                <a:latin typeface="TH SarabunIT๙" pitchFamily="34" charset="-34"/>
                <a:cs typeface="TH SarabunIT๙" pitchFamily="34" charset="-34"/>
              </a:rPr>
              <a:t>กิจกรรมที่</a:t>
            </a:r>
            <a:r>
              <a:rPr lang="th-TH" sz="2400" dirty="0" smtClean="0">
                <a:latin typeface="TH SarabunIT๙" pitchFamily="34" charset="-34"/>
                <a:cs typeface="TH SarabunIT๙" pitchFamily="34" charset="-34"/>
              </a:rPr>
              <a:t> 4 ฝึกอ่านเรื่องสั้นๆ และคัดลายมือลงสมุด</a:t>
            </a:r>
            <a:endParaRPr lang="th-TH" sz="2400" u="sng" dirty="0" smtClean="0">
              <a:latin typeface="TH SarabunIT๙" pitchFamily="34" charset="-34"/>
              <a:cs typeface="TH SarabunIT๙" pitchFamily="34" charset="-34"/>
            </a:endParaRPr>
          </a:p>
        </p:txBody>
      </p:sp>
      <p:graphicFrame>
        <p:nvGraphicFramePr>
          <p:cNvPr id="4" name="ตาราง 3"/>
          <p:cNvGraphicFramePr>
            <a:graphicFrameLocks noGrp="1"/>
          </p:cNvGraphicFramePr>
          <p:nvPr/>
        </p:nvGraphicFramePr>
        <p:xfrm>
          <a:off x="357158" y="3000372"/>
          <a:ext cx="8286808" cy="35004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86808"/>
              </a:tblGrid>
              <a:tr h="3500462">
                <a:tc>
                  <a:txBody>
                    <a:bodyPr/>
                    <a:lstStyle/>
                    <a:p>
                      <a:endParaRPr lang="th-TH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th-TH" sz="320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อีกาตาดี ปะปู</a:t>
                      </a:r>
                      <a:r>
                        <a:rPr lang="th-TH" sz="3200" baseline="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 อีกาดูปู  บิดาปะอีกาดูปู บิดาดูอีกา</a:t>
                      </a:r>
                    </a:p>
                    <a:p>
                      <a:endParaRPr lang="th-TH" baseline="0" dirty="0" smtClean="0"/>
                    </a:p>
                    <a:p>
                      <a:endParaRPr lang="th-TH" baseline="0" dirty="0" smtClean="0"/>
                    </a:p>
                    <a:p>
                      <a:endParaRPr lang="th-TH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pic>
        <p:nvPicPr>
          <p:cNvPr id="5" name="รูปภาพ 4" descr="กหกหก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14414" y="4643446"/>
            <a:ext cx="2214563" cy="1628775"/>
          </a:xfrm>
          <a:prstGeom prst="rect">
            <a:avLst/>
          </a:prstGeom>
        </p:spPr>
      </p:pic>
      <p:pic>
        <p:nvPicPr>
          <p:cNvPr id="6" name="รูปภาพ 5" descr="downloa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29058" y="4643446"/>
            <a:ext cx="1828800" cy="1581150"/>
          </a:xfrm>
          <a:prstGeom prst="rect">
            <a:avLst/>
          </a:prstGeom>
        </p:spPr>
      </p:pic>
      <p:pic>
        <p:nvPicPr>
          <p:cNvPr id="7" name="รูปภาพ 6" descr="ฆฏหกห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500826" y="4643446"/>
            <a:ext cx="1785926" cy="1643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4624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endParaRPr lang="th-TH" dirty="0" smtClean="0"/>
          </a:p>
          <a:p>
            <a:pPr>
              <a:buNone/>
            </a:pPr>
            <a:r>
              <a:rPr lang="th-TH" sz="2400" u="sng" dirty="0" smtClean="0">
                <a:latin typeface="TH SarabunIT๙" pitchFamily="34" charset="-34"/>
                <a:cs typeface="TH SarabunIT๙" pitchFamily="34" charset="-34"/>
              </a:rPr>
              <a:t>ครั้งที่ </a:t>
            </a:r>
            <a:r>
              <a:rPr lang="th-TH" sz="2400" dirty="0" smtClean="0">
                <a:latin typeface="TH SarabunIT๙" pitchFamily="34" charset="-34"/>
                <a:cs typeface="TH SarabunIT๙" pitchFamily="34" charset="-34"/>
              </a:rPr>
              <a:t>4 การผันวรรณยุกต์ คำที่ประสม อักษรกลาง กับสระเดี่ยว</a:t>
            </a:r>
          </a:p>
          <a:p>
            <a:pPr>
              <a:buNone/>
            </a:pPr>
            <a:r>
              <a:rPr lang="th-TH" sz="2400" u="sng" dirty="0" smtClean="0">
                <a:latin typeface="TH SarabunIT๙" pitchFamily="34" charset="-34"/>
                <a:cs typeface="TH SarabunIT๙" pitchFamily="34" charset="-34"/>
              </a:rPr>
              <a:t>จุดประสงค์</a:t>
            </a:r>
            <a:r>
              <a:rPr lang="th-TH" sz="2400" dirty="0" smtClean="0">
                <a:latin typeface="TH SarabunIT๙" pitchFamily="34" charset="-34"/>
                <a:cs typeface="TH SarabunIT๙" pitchFamily="34" charset="-34"/>
              </a:rPr>
              <a:t> อ่านและเขียนคำที่ประสม อักษรกลางกับสระเดี่ยว และผันวรรณยุกต์ ได้อย่างถูกต้อง</a:t>
            </a:r>
          </a:p>
          <a:p>
            <a:pPr>
              <a:buNone/>
            </a:pPr>
            <a:r>
              <a:rPr lang="th-TH" sz="2400" u="sng" dirty="0" smtClean="0">
                <a:latin typeface="TH SarabunIT๙" pitchFamily="34" charset="-34"/>
                <a:cs typeface="TH SarabunIT๙" pitchFamily="34" charset="-34"/>
              </a:rPr>
              <a:t>กิจกรรมที่</a:t>
            </a:r>
            <a:r>
              <a:rPr lang="th-TH" sz="2400" dirty="0" smtClean="0">
                <a:latin typeface="TH SarabunIT๙" pitchFamily="34" charset="-34"/>
                <a:cs typeface="TH SarabunIT๙" pitchFamily="34" charset="-34"/>
              </a:rPr>
              <a:t> 1 รู้จักวรรณยุกต์และ ฝึกทักษะการอ่าน โดยตารางผสมคำ</a:t>
            </a:r>
          </a:p>
          <a:p>
            <a:pPr>
              <a:buNone/>
            </a:pPr>
            <a:r>
              <a:rPr lang="th-TH" sz="2400" u="sng" dirty="0" smtClean="0">
                <a:latin typeface="TH SarabunIT๙" pitchFamily="34" charset="-34"/>
                <a:cs typeface="TH SarabunIT๙" pitchFamily="34" charset="-34"/>
              </a:rPr>
              <a:t> </a:t>
            </a:r>
          </a:p>
        </p:txBody>
      </p:sp>
      <p:graphicFrame>
        <p:nvGraphicFramePr>
          <p:cNvPr id="4" name="ตาราง 3"/>
          <p:cNvGraphicFramePr>
            <a:graphicFrameLocks noGrp="1"/>
          </p:cNvGraphicFramePr>
          <p:nvPr/>
        </p:nvGraphicFramePr>
        <p:xfrm>
          <a:off x="785786" y="2285992"/>
          <a:ext cx="6096000" cy="3114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solidFill>
                            <a:schemeClr val="tx1"/>
                          </a:solidFill>
                          <a:latin typeface="TH SarabunIT๙"/>
                          <a:cs typeface="TH SarabunIT๙"/>
                        </a:rPr>
                        <a:t>่</a:t>
                      </a:r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solidFill>
                            <a:schemeClr val="tx1"/>
                          </a:solidFill>
                          <a:latin typeface="TH SarabunIT๙"/>
                          <a:cs typeface="TH SarabunIT๙"/>
                        </a:rPr>
                        <a:t>้</a:t>
                      </a:r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solidFill>
                            <a:schemeClr val="tx1"/>
                          </a:solidFill>
                          <a:latin typeface="TH SarabunIT๙"/>
                          <a:cs typeface="TH SarabunIT๙"/>
                        </a:rPr>
                        <a:t>๊</a:t>
                      </a:r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solidFill>
                            <a:schemeClr val="tx1"/>
                          </a:solidFill>
                          <a:latin typeface="TH SarabunIT๙"/>
                          <a:cs typeface="TH SarabunIT๙"/>
                        </a:rPr>
                        <a:t>๋</a:t>
                      </a:r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latin typeface="TH SarabunIT๙" pitchFamily="34" charset="-34"/>
                          <a:cs typeface="TH SarabunIT๙" pitchFamily="34" charset="-34"/>
                        </a:rPr>
                        <a:t>ดา</a:t>
                      </a:r>
                      <a:endParaRPr lang="th-TH" sz="2400" dirty="0"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latin typeface="TH SarabunIT๙" pitchFamily="34" charset="-34"/>
                          <a:cs typeface="TH SarabunIT๙" pitchFamily="34" charset="-34"/>
                        </a:rPr>
                        <a:t>ด่า</a:t>
                      </a:r>
                      <a:endParaRPr lang="th-TH" sz="2400" dirty="0"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err="1" smtClean="0">
                          <a:latin typeface="TH SarabunIT๙" pitchFamily="34" charset="-34"/>
                          <a:cs typeface="TH SarabunIT๙" pitchFamily="34" charset="-34"/>
                        </a:rPr>
                        <a:t>ด๊า</a:t>
                      </a:r>
                      <a:endParaRPr lang="th-TH" sz="2400" dirty="0"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err="1" smtClean="0">
                          <a:latin typeface="TH SarabunIT๙" pitchFamily="34" charset="-34"/>
                          <a:cs typeface="TH SarabunIT๙" pitchFamily="34" charset="-34"/>
                        </a:rPr>
                        <a:t>ด๊า</a:t>
                      </a:r>
                      <a:endParaRPr lang="th-TH" sz="2400" dirty="0"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err="1" smtClean="0">
                          <a:latin typeface="TH SarabunIT๙" pitchFamily="34" charset="-34"/>
                          <a:cs typeface="TH SarabunIT๙" pitchFamily="34" charset="-34"/>
                        </a:rPr>
                        <a:t>ด๋า</a:t>
                      </a:r>
                      <a:endParaRPr lang="th-TH" sz="2400" dirty="0"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err="1" smtClean="0">
                          <a:latin typeface="TH SarabunIT๙" pitchFamily="34" charset="-34"/>
                          <a:cs typeface="TH SarabunIT๙" pitchFamily="34" charset="-34"/>
                        </a:rPr>
                        <a:t>กี</a:t>
                      </a:r>
                      <a:endParaRPr lang="th-TH" sz="2400" dirty="0"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latin typeface="TH SarabunIT๙" pitchFamily="34" charset="-34"/>
                          <a:cs typeface="TH SarabunIT๙" pitchFamily="34" charset="-34"/>
                        </a:rPr>
                        <a:t>กี่</a:t>
                      </a:r>
                      <a:endParaRPr lang="th-TH" sz="2400" dirty="0"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latin typeface="TH SarabunIT๙" pitchFamily="34" charset="-34"/>
                          <a:cs typeface="TH SarabunIT๙" pitchFamily="34" charset="-34"/>
                        </a:rPr>
                        <a:t>กี้</a:t>
                      </a:r>
                      <a:endParaRPr lang="th-TH" sz="2400" dirty="0"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err="1" smtClean="0">
                          <a:latin typeface="TH SarabunIT๙" pitchFamily="34" charset="-34"/>
                          <a:cs typeface="TH SarabunIT๙" pitchFamily="34" charset="-34"/>
                        </a:rPr>
                        <a:t>กี๊</a:t>
                      </a:r>
                      <a:endParaRPr lang="th-TH" sz="2400" dirty="0"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latin typeface="TH SarabunIT๙" pitchFamily="34" charset="-34"/>
                          <a:cs typeface="TH SarabunIT๙" pitchFamily="34" charset="-34"/>
                        </a:rPr>
                        <a:t>กี๋</a:t>
                      </a:r>
                      <a:endParaRPr lang="th-TH" sz="2400" dirty="0"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latin typeface="TH SarabunIT๙" pitchFamily="34" charset="-34"/>
                          <a:cs typeface="TH SarabunIT๙" pitchFamily="34" charset="-34"/>
                        </a:rPr>
                        <a:t>ปา</a:t>
                      </a:r>
                      <a:endParaRPr lang="th-TH" sz="2400" dirty="0"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latin typeface="TH SarabunIT๙" pitchFamily="34" charset="-34"/>
                          <a:cs typeface="TH SarabunIT๙" pitchFamily="34" charset="-34"/>
                        </a:rPr>
                        <a:t>ป่า</a:t>
                      </a:r>
                      <a:endParaRPr lang="th-TH" sz="2400" dirty="0"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latin typeface="TH SarabunIT๙" pitchFamily="34" charset="-34"/>
                          <a:cs typeface="TH SarabunIT๙" pitchFamily="34" charset="-34"/>
                        </a:rPr>
                        <a:t>ป้า</a:t>
                      </a:r>
                      <a:endParaRPr lang="th-TH" sz="2400" dirty="0"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err="1" smtClean="0">
                          <a:latin typeface="TH SarabunIT๙" pitchFamily="34" charset="-34"/>
                          <a:cs typeface="TH SarabunIT๙" pitchFamily="34" charset="-34"/>
                        </a:rPr>
                        <a:t>ป๊า</a:t>
                      </a:r>
                      <a:endParaRPr lang="th-TH" sz="2400" dirty="0"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err="1" smtClean="0">
                          <a:latin typeface="TH SarabunIT๙" pitchFamily="34" charset="-34"/>
                          <a:cs typeface="TH SarabunIT๙" pitchFamily="34" charset="-34"/>
                        </a:rPr>
                        <a:t>ป๋า</a:t>
                      </a:r>
                      <a:endParaRPr lang="th-TH" sz="2400" dirty="0"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latin typeface="TH SarabunIT๙" pitchFamily="34" charset="-34"/>
                          <a:cs typeface="TH SarabunIT๙" pitchFamily="34" charset="-34"/>
                        </a:rPr>
                        <a:t>ปี</a:t>
                      </a:r>
                      <a:endParaRPr lang="th-TH" sz="2400" dirty="0"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latin typeface="TH SarabunIT๙" pitchFamily="34" charset="-34"/>
                          <a:cs typeface="TH SarabunIT๙" pitchFamily="34" charset="-34"/>
                        </a:rPr>
                        <a:t>ปี่</a:t>
                      </a:r>
                      <a:endParaRPr lang="th-TH" sz="2400" dirty="0"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latin typeface="TH SarabunIT๙" pitchFamily="34" charset="-34"/>
                          <a:cs typeface="TH SarabunIT๙" pitchFamily="34" charset="-34"/>
                        </a:rPr>
                        <a:t>ปี้</a:t>
                      </a:r>
                      <a:endParaRPr lang="th-TH" sz="2400" dirty="0"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err="1" smtClean="0">
                          <a:latin typeface="TH SarabunIT๙" pitchFamily="34" charset="-34"/>
                          <a:cs typeface="TH SarabunIT๙" pitchFamily="34" charset="-34"/>
                        </a:rPr>
                        <a:t>ปี๊</a:t>
                      </a:r>
                      <a:endParaRPr lang="th-TH" sz="2400" dirty="0"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latin typeface="TH SarabunIT๙" pitchFamily="34" charset="-34"/>
                          <a:cs typeface="TH SarabunIT๙" pitchFamily="34" charset="-34"/>
                        </a:rPr>
                        <a:t>ปี๋</a:t>
                      </a:r>
                      <a:endParaRPr lang="th-TH" sz="2400" dirty="0"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latin typeface="TH SarabunIT๙" pitchFamily="34" charset="-34"/>
                          <a:cs typeface="TH SarabunIT๙" pitchFamily="34" charset="-34"/>
                        </a:rPr>
                        <a:t>ดู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err="1" smtClean="0">
                          <a:latin typeface="TH SarabunIT๙" pitchFamily="34" charset="-34"/>
                          <a:cs typeface="TH SarabunIT๙" pitchFamily="34" charset="-34"/>
                        </a:rPr>
                        <a:t>ดู่</a:t>
                      </a:r>
                      <a:endParaRPr lang="th-TH" sz="2400" dirty="0"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err="1" smtClean="0">
                          <a:latin typeface="TH SarabunIT๙" pitchFamily="34" charset="-34"/>
                          <a:cs typeface="TH SarabunIT๙" pitchFamily="34" charset="-34"/>
                        </a:rPr>
                        <a:t>ดู้</a:t>
                      </a:r>
                      <a:endParaRPr lang="th-TH" sz="2400" dirty="0"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err="1" smtClean="0">
                          <a:latin typeface="TH SarabunIT๙" pitchFamily="34" charset="-34"/>
                          <a:cs typeface="TH SarabunIT๙" pitchFamily="34" charset="-34"/>
                        </a:rPr>
                        <a:t>ดู๊</a:t>
                      </a:r>
                      <a:endParaRPr lang="th-TH" sz="2400" dirty="0"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err="1" smtClean="0">
                          <a:latin typeface="TH SarabunIT๙" pitchFamily="34" charset="-34"/>
                          <a:cs typeface="TH SarabunIT๙" pitchFamily="34" charset="-34"/>
                        </a:rPr>
                        <a:t>ดู๋</a:t>
                      </a:r>
                      <a:endParaRPr lang="th-TH" sz="2400" dirty="0"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latin typeface="TH SarabunIT๙" pitchFamily="34" charset="-34"/>
                          <a:cs typeface="TH SarabunIT๙" pitchFamily="34" charset="-34"/>
                        </a:rPr>
                        <a:t>อู</a:t>
                      </a:r>
                      <a:endParaRPr lang="th-TH" sz="2400" dirty="0"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latin typeface="TH SarabunIT๙" pitchFamily="34" charset="-34"/>
                          <a:cs typeface="TH SarabunIT๙" pitchFamily="34" charset="-34"/>
                        </a:rPr>
                        <a:t>อู่</a:t>
                      </a:r>
                      <a:endParaRPr lang="th-TH" sz="2400" dirty="0"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latin typeface="TH SarabunIT๙" pitchFamily="34" charset="-34"/>
                          <a:cs typeface="TH SarabunIT๙" pitchFamily="34" charset="-34"/>
                        </a:rPr>
                        <a:t>อู้</a:t>
                      </a:r>
                      <a:endParaRPr lang="th-TH" sz="2400" dirty="0"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err="1" smtClean="0">
                          <a:latin typeface="TH SarabunIT๙" pitchFamily="34" charset="-34"/>
                          <a:cs typeface="TH SarabunIT๙" pitchFamily="34" charset="-34"/>
                        </a:rPr>
                        <a:t>อู๊</a:t>
                      </a:r>
                      <a:endParaRPr lang="th-TH" sz="2400" dirty="0"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err="1" smtClean="0">
                          <a:latin typeface="TH SarabunIT๙" pitchFamily="34" charset="-34"/>
                          <a:cs typeface="TH SarabunIT๙" pitchFamily="34" charset="-34"/>
                        </a:rPr>
                        <a:t>อู๋</a:t>
                      </a:r>
                      <a:endParaRPr lang="th-TH" sz="2400" dirty="0"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1435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สลิปสตรีม">
  <a:themeElements>
    <a:clrScheme name="สลิปสตรีม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สลิปสตรีม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สลิปสตรีม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608</Words>
  <Application>Microsoft Office PowerPoint</Application>
  <PresentationFormat>นำเสนอทางหน้าจอ (4:3)</PresentationFormat>
  <Paragraphs>237</Paragraphs>
  <Slides>11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11</vt:i4>
      </vt:variant>
    </vt:vector>
  </HeadingPairs>
  <TitlesOfParts>
    <vt:vector size="12" baseType="lpstr">
      <vt:lpstr>สลิปสตรีม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user</dc:creator>
  <cp:lastModifiedBy>user</cp:lastModifiedBy>
  <cp:revision>2</cp:revision>
  <dcterms:created xsi:type="dcterms:W3CDTF">2015-04-06T06:48:50Z</dcterms:created>
  <dcterms:modified xsi:type="dcterms:W3CDTF">2015-04-06T07:21:38Z</dcterms:modified>
</cp:coreProperties>
</file>