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5" r:id="rId4"/>
    <p:sldId id="261" r:id="rId5"/>
    <p:sldId id="257" r:id="rId6"/>
    <p:sldId id="266" r:id="rId7"/>
    <p:sldId id="258" r:id="rId8"/>
    <p:sldId id="260" r:id="rId9"/>
    <p:sldId id="262" r:id="rId10"/>
    <p:sldId id="263" r:id="rId11"/>
    <p:sldId id="268" r:id="rId12"/>
    <p:sldId id="264" r:id="rId13"/>
    <p:sldId id="267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99"/>
    <a:srgbClr val="00FF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85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20" name="ตัวยึด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039EDE-007E-433F-894A-2FE2E17C40CB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86FF277-161E-4F15-A92D-1DCA971A0CD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14678" y="2428868"/>
            <a:ext cx="3571900" cy="1643074"/>
          </a:xfrm>
          <a:ln w="28575">
            <a:prstDash val="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    </a:t>
            </a:r>
            <a:r>
              <a:rPr lang="en-US" sz="9600" b="1" dirty="0" smtClean="0"/>
              <a:t>Jobs</a:t>
            </a:r>
            <a:endParaRPr lang="th-TH" sz="9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643042" y="428604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3.</a:t>
            </a:r>
            <a:r>
              <a:rPr lang="th-TH" sz="4000" b="1" dirty="0" smtClean="0">
                <a:latin typeface="Angsana News" pitchFamily="18" charset="-34"/>
                <a:cs typeface="Angsana News" pitchFamily="18" charset="-34"/>
              </a:rPr>
              <a:t> 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Father works in the hospital.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He is a ..........................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4" name="รูปภาพ 13" descr="5 &#10;Ann teaches students. &#10;She is a ……………............... &#10;6 &#10;My brother fishes as a job as a &#10;hobby. He is a ……………............"/>
          <p:cNvPicPr/>
          <p:nvPr/>
        </p:nvPicPr>
        <p:blipFill>
          <a:blip r:embed="rId2"/>
          <a:srcRect l="72791" t="58516" r="13738" b="30934"/>
          <a:stretch>
            <a:fillRect/>
          </a:stretch>
        </p:blipFill>
        <p:spPr bwMode="auto">
          <a:xfrm>
            <a:off x="6357950" y="428604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สี่เหลี่ยมผืนผ้า 14"/>
          <p:cNvSpPr/>
          <p:nvPr/>
        </p:nvSpPr>
        <p:spPr>
          <a:xfrm>
            <a:off x="1571604" y="1785926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4. Brother works at the police station.	</a:t>
            </a:r>
          </a:p>
          <a:p>
            <a:pPr marL="514350" indent="-514350"/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He is a ..........................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6" name="รูปภาพ 15" descr="5 &#10;Ann teaches students. &#10;She is a ……………............... &#10;6 &#10;My brother fishes as a job as a &#10;hobby. He is a ……………............"/>
          <p:cNvPicPr/>
          <p:nvPr/>
        </p:nvPicPr>
        <p:blipFill>
          <a:blip r:embed="rId2"/>
          <a:srcRect l="73914" t="70824" r="13458" b="18703"/>
          <a:stretch>
            <a:fillRect/>
          </a:stretch>
        </p:blipFill>
        <p:spPr bwMode="auto">
          <a:xfrm>
            <a:off x="7215206" y="2000240"/>
            <a:ext cx="16430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สี่เหลี่ยมผืนผ้า 16"/>
          <p:cNvSpPr/>
          <p:nvPr/>
        </p:nvSpPr>
        <p:spPr>
          <a:xfrm>
            <a:off x="1643042" y="3214686"/>
            <a:ext cx="62151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5. Ann teaches students.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She is a 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8" name="รูปภาพ 17" descr="ตรวจคำตอบเลยดีกว่ำค่ะ 8tค่ะ &#10;15  "/>
          <p:cNvPicPr/>
          <p:nvPr/>
        </p:nvPicPr>
        <p:blipFill>
          <a:blip r:embed="rId3"/>
          <a:srcRect l="70567" t="8781" r="12927" b="81682"/>
          <a:stretch>
            <a:fillRect/>
          </a:stretch>
        </p:blipFill>
        <p:spPr bwMode="auto">
          <a:xfrm>
            <a:off x="6286512" y="3357562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สี่เหลี่ยมผืนผ้า 9"/>
          <p:cNvSpPr/>
          <p:nvPr/>
        </p:nvSpPr>
        <p:spPr>
          <a:xfrm>
            <a:off x="1285852" y="4714884"/>
            <a:ext cx="7429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6. My brother fishes as a job as hobby. 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    He is a ......................... 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20" name="รูปภาพ 19" descr="ตรวจคำตอบเลยดีกว่ำค่ะ 8tค่ะ &#10;15  "/>
          <p:cNvPicPr/>
          <p:nvPr/>
        </p:nvPicPr>
        <p:blipFill>
          <a:blip r:embed="rId3"/>
          <a:srcRect l="71615" t="20661" r="14237" b="68589"/>
          <a:stretch>
            <a:fillRect/>
          </a:stretch>
        </p:blipFill>
        <p:spPr bwMode="auto">
          <a:xfrm>
            <a:off x="7286644" y="4857760"/>
            <a:ext cx="150019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285852" y="428604"/>
            <a:ext cx="72866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7. Uncle works a post office.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 He is a ............................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7" name="รูปภาพ 6" descr="ตรวจคำตอบเลยดีกว่ำค่ะ 8tค่ะ &#10;15  "/>
          <p:cNvPicPr/>
          <p:nvPr/>
        </p:nvPicPr>
        <p:blipFill>
          <a:blip r:embed="rId2"/>
          <a:srcRect l="71877" t="33189" r="14499" b="56789"/>
          <a:stretch>
            <a:fillRect/>
          </a:stretch>
        </p:blipFill>
        <p:spPr bwMode="auto">
          <a:xfrm>
            <a:off x="6215074" y="500042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สี่เหลี่ยมผืนผ้า 9"/>
          <p:cNvSpPr/>
          <p:nvPr/>
        </p:nvSpPr>
        <p:spPr>
          <a:xfrm>
            <a:off x="1285852" y="1714488"/>
            <a:ext cx="75009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8. </a:t>
            </a:r>
            <a:r>
              <a:rPr lang="en-US" sz="4000" b="1" dirty="0" err="1" smtClean="0">
                <a:latin typeface="Angsana News" pitchFamily="18" charset="-34"/>
                <a:cs typeface="Angsana News" pitchFamily="18" charset="-34"/>
              </a:rPr>
              <a:t>Somsak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looks after farm. 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He works  on the land.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  He is a ...........................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endParaRPr lang="th-TH" sz="4000" b="1" dirty="0" smtClean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1" name="รูปภาพ 10" descr="ตรวจคำตอบเลยดีกว่ำค่ะ 8tค่ะ &#10;15  "/>
          <p:cNvPicPr/>
          <p:nvPr/>
        </p:nvPicPr>
        <p:blipFill>
          <a:blip r:embed="rId2"/>
          <a:srcRect l="71877" t="45150" r="15285" b="44505"/>
          <a:stretch>
            <a:fillRect/>
          </a:stretch>
        </p:blipFill>
        <p:spPr bwMode="auto">
          <a:xfrm>
            <a:off x="6215074" y="2071678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สี่เหลี่ยมผืนผ้า 12"/>
          <p:cNvSpPr/>
          <p:nvPr/>
        </p:nvSpPr>
        <p:spPr>
          <a:xfrm>
            <a:off x="1428728" y="3714752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9. Frank works in the kitchen.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He is a ........................... 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4" name="รูปภาพ 13" descr="ตรวจคำตอบเลยดีกว่ำค่ะ 8tค่ะ &#10;15  "/>
          <p:cNvPicPr/>
          <p:nvPr/>
        </p:nvPicPr>
        <p:blipFill>
          <a:blip r:embed="rId2"/>
          <a:srcRect l="70043" t="57597" r="12927" b="32866"/>
          <a:stretch>
            <a:fillRect/>
          </a:stretch>
        </p:blipFill>
        <p:spPr bwMode="auto">
          <a:xfrm>
            <a:off x="6215074" y="3786190"/>
            <a:ext cx="171451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สี่เหลี่ยมผืนผ้า 15"/>
          <p:cNvSpPr/>
          <p:nvPr/>
        </p:nvSpPr>
        <p:spPr>
          <a:xfrm>
            <a:off x="1285852" y="5143512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10. </a:t>
            </a:r>
            <a:r>
              <a:rPr lang="en-US" sz="4000" b="1" dirty="0" err="1" smtClean="0">
                <a:latin typeface="Angsana News" pitchFamily="18" charset="-34"/>
                <a:cs typeface="Angsana News" pitchFamily="18" charset="-34"/>
              </a:rPr>
              <a:t>Suda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cares for diseases of the teeth.   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She is a ......................... 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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7" name="รูปภาพ 16" descr="ตรวจคำตอบเลยดีกว่ำค่ะ 8tค่ะ &#10;15  "/>
          <p:cNvPicPr/>
          <p:nvPr/>
        </p:nvPicPr>
        <p:blipFill>
          <a:blip r:embed="rId2"/>
          <a:srcRect l="70567" t="69396" r="13451" b="20258"/>
          <a:stretch>
            <a:fillRect/>
          </a:stretch>
        </p:blipFill>
        <p:spPr bwMode="auto">
          <a:xfrm>
            <a:off x="7000892" y="5286388"/>
            <a:ext cx="164307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86116" y="428604"/>
            <a:ext cx="3500462" cy="8683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effectLst/>
              </a:rPr>
              <a:t>   </a:t>
            </a:r>
            <a:r>
              <a:rPr lang="th-TH" sz="3600" b="1" dirty="0" smtClean="0">
                <a:solidFill>
                  <a:schemeClr val="tx1"/>
                </a:solidFill>
                <a:effectLst/>
              </a:rPr>
              <a:t>เกม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Bingo </a:t>
            </a:r>
            <a:r>
              <a:rPr lang="th-TH" sz="3200" b="1" dirty="0" smtClean="0">
                <a:solidFill>
                  <a:schemeClr val="tx1"/>
                </a:solidFill>
                <a:effectLst/>
              </a:rPr>
              <a:t>(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Jobs </a:t>
            </a:r>
            <a:r>
              <a:rPr lang="th-TH" sz="3200" b="1" dirty="0" smtClean="0">
                <a:solidFill>
                  <a:schemeClr val="tx1"/>
                </a:solidFill>
                <a:effectLst/>
              </a:rPr>
              <a:t>)</a:t>
            </a:r>
            <a:endParaRPr lang="th-TH" sz="32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857357" y="1428736"/>
          <a:ext cx="6500856" cy="478634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760421"/>
                <a:gridCol w="1668741"/>
                <a:gridCol w="1550146"/>
                <a:gridCol w="1521548"/>
              </a:tblGrid>
              <a:tr h="897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teacher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doctor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nurse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dentist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1495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fisher</a:t>
                      </a:r>
                      <a:endParaRPr lang="en-US" sz="11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man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police</a:t>
                      </a:r>
                      <a:endParaRPr lang="en-US" sz="11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man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student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chef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1196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postman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farmer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pilot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house</a:t>
                      </a:r>
                      <a:endParaRPr lang="en-US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wife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1196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singer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soldier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/>
                        <a:t>lawyer</a:t>
                      </a:r>
                      <a:endParaRPr lang="en-US" sz="1100" b="1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/>
                        <a:t>taxi driver</a:t>
                      </a:r>
                      <a:endParaRPr lang="en-US" sz="1100" b="1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43240" y="428604"/>
            <a:ext cx="392221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th-TH" b="1" dirty="0" smtClean="0">
                <a:ln/>
                <a:solidFill>
                  <a:schemeClr val="bg1"/>
                </a:solidFill>
                <a:effectLst/>
              </a:rPr>
              <a:t>     </a:t>
            </a:r>
            <a:r>
              <a:rPr lang="th-TH" b="1" dirty="0" smtClean="0">
                <a:ln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เฉลยแบบฝึกหัด</a:t>
            </a:r>
            <a:endParaRPr lang="th-TH" b="1" dirty="0">
              <a:ln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214546" y="1785926"/>
            <a:ext cx="5786478" cy="44291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700" b="1" dirty="0" smtClean="0">
                <a:latin typeface="Angsana News" pitchFamily="18" charset="-34"/>
                <a:cs typeface="Angsana News" pitchFamily="18" charset="-34"/>
              </a:rPr>
              <a:t>		</a:t>
            </a:r>
            <a:r>
              <a:rPr lang="en-US" sz="11200" b="1" dirty="0" smtClean="0">
                <a:cs typeface="+mj-cs"/>
              </a:rPr>
              <a:t>1. She is a nurse.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2. She is a student.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3. He is a doctor.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4. He is a policeman.		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5. She is a teacher.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6. He is a fisherman.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7. He is a postman.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8. He is </a:t>
            </a:r>
            <a:r>
              <a:rPr lang="en-US" sz="11200" b="1" smtClean="0">
                <a:cs typeface="+mj-cs"/>
              </a:rPr>
              <a:t>a farmer.</a:t>
            </a:r>
            <a:endParaRPr lang="en-US" sz="11200" b="1" dirty="0" smtClean="0">
              <a:cs typeface="+mj-cs"/>
            </a:endParaRP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9. He is a chef.</a:t>
            </a:r>
          </a:p>
          <a:p>
            <a:pPr>
              <a:buNone/>
            </a:pPr>
            <a:r>
              <a:rPr lang="en-US" sz="11200" b="1" dirty="0" smtClean="0">
                <a:cs typeface="+mj-cs"/>
              </a:rPr>
              <a:t>		10. She is  a dentist.</a:t>
            </a:r>
            <a:r>
              <a:rPr lang="en-US" sz="6400" dirty="0" smtClean="0">
                <a:cs typeface="+mj-cs"/>
              </a:rPr>
              <a:t>	</a:t>
            </a:r>
            <a:r>
              <a:rPr lang="en-US" dirty="0" smtClean="0"/>
              <a:t>	</a:t>
            </a:r>
            <a:endParaRPr lang="th-TH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358114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 What does (he / she) do?</a:t>
            </a:r>
            <a:br>
              <a:rPr lang="en-US" sz="4000" b="1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b="1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= </a:t>
            </a:r>
            <a:r>
              <a:rPr lang="en-US" sz="4000" b="1" u="sng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He’s / She’s </a:t>
            </a:r>
            <a:br>
              <a:rPr lang="en-US" sz="4000" b="1" u="sng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b="1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a / an …</a:t>
            </a:r>
            <a:r>
              <a:rPr lang="th-TH" sz="4000" b="1" dirty="0" smtClean="0">
                <a:ln w="28575">
                  <a:prstDash val="dash"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อาชีพ</a:t>
            </a:r>
            <a:r>
              <a:rPr lang="en-US" sz="4000" b="1" dirty="0" smtClean="0">
                <a:ln w="28575">
                  <a:prstDash val="dash"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………</a:t>
            </a:r>
            <a:endParaRPr lang="th-TH" sz="4000" b="1" dirty="0">
              <a:ln w="28575">
                <a:prstDash val="dash"/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714480" y="3714752"/>
            <a:ext cx="6715172" cy="271464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en-US" sz="6000" b="1" dirty="0" smtClean="0">
                <a:latin typeface="Angsana News" pitchFamily="18" charset="-34"/>
                <a:cs typeface="Angsana News" pitchFamily="18" charset="-34"/>
              </a:rPr>
              <a:t>Example :</a:t>
            </a:r>
          </a:p>
          <a:p>
            <a:pPr>
              <a:buNone/>
            </a:pP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		- What does he do?</a:t>
            </a:r>
          </a:p>
          <a:p>
            <a:pPr>
              <a:buNone/>
            </a:pP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			= He is a doctor. </a:t>
            </a:r>
          </a:p>
          <a:p>
            <a:pPr>
              <a:buNone/>
            </a:pPr>
            <a:endParaRPr lang="en-US" sz="5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028" name="Picture 4" descr="D:\รูปอาชีพ\sidebar_cover_search.jpg"/>
          <p:cNvPicPr>
            <a:picLocks noChangeAspect="1" noChangeArrowheads="1"/>
          </p:cNvPicPr>
          <p:nvPr/>
        </p:nvPicPr>
        <p:blipFill>
          <a:blip r:embed="rId2"/>
          <a:srcRect r="30000"/>
          <a:stretch>
            <a:fillRect/>
          </a:stretch>
        </p:blipFill>
        <p:spPr bwMode="auto">
          <a:xfrm>
            <a:off x="6000760" y="2357430"/>
            <a:ext cx="2357454" cy="2428891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00364" y="714356"/>
            <a:ext cx="3857652" cy="1143000"/>
          </a:xfrm>
          <a:ln w="19050" cmpd="thickThin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     </a:t>
            </a:r>
            <a:r>
              <a:rPr lang="th-TH" sz="5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การใช้ </a:t>
            </a:r>
            <a:r>
              <a:rPr lang="en-US" sz="5400" b="1" dirty="0" smtClean="0">
                <a:solidFill>
                  <a:srgbClr val="0070C0"/>
                </a:solidFill>
                <a:effectLst/>
                <a:latin typeface="Comic Sans MS" pitchFamily="66" charset="0"/>
                <a:cs typeface="Angsana News" pitchFamily="18" charset="-34"/>
              </a:rPr>
              <a:t>a/an</a:t>
            </a:r>
            <a:endParaRPr lang="th-TH" sz="5400" dirty="0">
              <a:solidFill>
                <a:srgbClr val="0070C0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ตัวยึดเนื้อหา 2"/>
          <p:cNvSpPr>
            <a:spLocks noGrp="1"/>
          </p:cNvSpPr>
          <p:nvPr>
            <p:ph idx="1"/>
          </p:nvPr>
        </p:nvSpPr>
        <p:spPr>
          <a:xfrm>
            <a:off x="1571604" y="2428868"/>
            <a:ext cx="7072362" cy="3714776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th-TH" sz="5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</a:t>
            </a:r>
            <a:r>
              <a:rPr lang="th-TH" sz="5000" b="1" dirty="0" smtClean="0">
                <a:latin typeface="Angsana News" pitchFamily="18" charset="-34"/>
                <a:cs typeface="Angsana News" pitchFamily="18" charset="-34"/>
              </a:rPr>
              <a:t>ซึ่ง </a:t>
            </a:r>
            <a:r>
              <a:rPr lang="en-US" sz="5000" b="1" dirty="0" smtClean="0">
                <a:latin typeface="Angsana News" pitchFamily="18" charset="-34"/>
                <a:cs typeface="Angsana News" pitchFamily="18" charset="-34"/>
              </a:rPr>
              <a:t>a </a:t>
            </a:r>
            <a:r>
              <a:rPr lang="th-TH" sz="5000" b="1" dirty="0" smtClean="0">
                <a:latin typeface="Angsana News" pitchFamily="18" charset="-34"/>
                <a:cs typeface="Angsana News" pitchFamily="18" charset="-34"/>
              </a:rPr>
              <a:t>จะใช้หน้าคำนามนับได้เอกพจน์                          ที่ขึ้นต้นด้วยพยัญชนะ และ </a:t>
            </a:r>
            <a:r>
              <a:rPr lang="en-US" sz="5000" b="1" dirty="0" smtClean="0">
                <a:latin typeface="Angsana News" pitchFamily="18" charset="-34"/>
                <a:cs typeface="Angsana News" pitchFamily="18" charset="-34"/>
              </a:rPr>
              <a:t>an </a:t>
            </a:r>
            <a:r>
              <a:rPr lang="th-TH" sz="5000" b="1" dirty="0" smtClean="0">
                <a:latin typeface="Angsana News" pitchFamily="18" charset="-34"/>
                <a:cs typeface="Angsana News" pitchFamily="18" charset="-34"/>
              </a:rPr>
              <a:t>จะใช้หน้าคำนามนับได้เอกพจน์ที่ขึ้นต้นด้วยเสียงสระ</a:t>
            </a:r>
            <a:endParaRPr lang="en-US" sz="5000" b="1" dirty="0">
              <a:latin typeface="Angsana News" pitchFamily="18" charset="-34"/>
              <a:cs typeface="Angsana News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1785918" y="428604"/>
            <a:ext cx="413652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th-TH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ตัวอย่าง  เช่น</a:t>
            </a:r>
          </a:p>
        </p:txBody>
      </p:sp>
      <p:pic>
        <p:nvPicPr>
          <p:cNvPr id="2053" name="Picture 5" descr="D:\รูปอาชีพ\pilot-160084_64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071942"/>
            <a:ext cx="3071834" cy="25717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4" name="Picture 6" descr="D:\รูปอาชีพ\170_7440_b8f032645878d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3048008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5" name="Picture 7" descr="D:\รูปอาชีพ\17918479-Illustration-of-a-patrol-car-and-the-policeman-near-the-traffic-light-on-a-white-background-Stock-Vect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428736"/>
            <a:ext cx="3357586" cy="2357454"/>
          </a:xfrm>
          <a:prstGeom prst="rect">
            <a:avLst/>
          </a:prstGeom>
          <a:ln w="1270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7215238" cy="1571636"/>
          </a:xfr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 Where + </a:t>
            </a:r>
            <a:r>
              <a:rPr lang="en-US" sz="4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 / does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                           </a:t>
            </a:r>
            <a:b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he / she + work? </a:t>
            </a:r>
            <a:endParaRPr lang="th-TH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428728" y="3143248"/>
            <a:ext cx="7215238" cy="314327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atin typeface="Angsana News" pitchFamily="18" charset="-34"/>
                <a:cs typeface="Angsana News" pitchFamily="18" charset="-34"/>
              </a:rPr>
              <a:t>Example :</a:t>
            </a:r>
          </a:p>
          <a:p>
            <a:pPr>
              <a:buNone/>
            </a:pP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	- Where does he work?</a:t>
            </a:r>
          </a:p>
          <a:p>
            <a:pPr>
              <a:buNone/>
            </a:pP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	     = He works in the post office.</a:t>
            </a:r>
            <a:endParaRPr lang="th-TH" sz="5400" dirty="0"/>
          </a:p>
        </p:txBody>
      </p:sp>
      <p:pic>
        <p:nvPicPr>
          <p:cNvPr id="3074" name="Picture 2" descr="D:\รูปอาชีพ\25521455-Hand-drawn-illustration-of-an-Happy-Postman-Stock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928802"/>
            <a:ext cx="2500330" cy="30003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9999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43108" y="785794"/>
            <a:ext cx="4929222" cy="1143000"/>
          </a:xfrm>
          <a:ln w="28575" cmpd="thickThin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   </a:t>
            </a:r>
            <a:r>
              <a:rPr lang="th-TH" sz="5400" b="1" dirty="0" smtClean="0">
                <a:effectLst/>
              </a:rPr>
              <a:t>การใช้ </a:t>
            </a:r>
            <a:r>
              <a:rPr lang="en-US" sz="5400" b="1" dirty="0" smtClean="0">
                <a:effectLst/>
              </a:rPr>
              <a:t>Do/Does</a:t>
            </a:r>
            <a:endParaRPr lang="th-TH" sz="5400" b="1" dirty="0">
              <a:effectLst/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435608" y="2428868"/>
            <a:ext cx="7498080" cy="381953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>
            <a:solidFill>
              <a:srgbClr val="FF9999"/>
            </a:solidFill>
            <a:prstDash val="sysDash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sz="54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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ซึ่ง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do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จะใช้กับประธานที่เป็นพหูพจน์ คือ 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I, You, We, They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 และ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does </a:t>
            </a:r>
            <a:r>
              <a:rPr lang="th-TH" sz="5400" b="1" dirty="0" smtClean="0">
                <a:latin typeface="Angsana News" pitchFamily="18" charset="-34"/>
                <a:cs typeface="Angsana News" pitchFamily="18" charset="-34"/>
              </a:rPr>
              <a:t>จะใช้กับประธานที่เป็นเอกพจน์ คือ </a:t>
            </a:r>
            <a:r>
              <a:rPr lang="en-US" sz="5400" b="1" dirty="0" smtClean="0">
                <a:latin typeface="Angsana News" pitchFamily="18" charset="-34"/>
                <a:cs typeface="Angsana News" pitchFamily="18" charset="-34"/>
              </a:rPr>
              <a:t>He, She, It </a:t>
            </a: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571604" y="115814"/>
            <a:ext cx="32861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th-TH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th-TH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ตัวอย่าง  เช่น</a:t>
            </a: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1643042" y="1214423"/>
          <a:ext cx="6929486" cy="5429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0462"/>
                <a:gridCol w="3429024"/>
              </a:tblGrid>
              <a:tr h="4601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Job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Place</a:t>
                      </a:r>
                      <a:endParaRPr lang="th-TH" sz="2400" b="1" dirty="0"/>
                    </a:p>
                  </a:txBody>
                  <a:tcPr/>
                </a:tc>
              </a:tr>
              <a:tr h="1748415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1. 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Angsana News" pitchFamily="18" charset="-34"/>
                        <a:cs typeface="Angsana News" pitchFamily="18" charset="-3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Angsana News" pitchFamily="18" charset="-34"/>
                        <a:cs typeface="Angsana News" pitchFamily="18" charset="-3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>
                          <a:latin typeface="Angsana News" pitchFamily="18" charset="-34"/>
                          <a:cs typeface="Angsana News" pitchFamily="18" charset="-34"/>
                        </a:rPr>
                        <a:t>in the hospital</a:t>
                      </a:r>
                      <a:endParaRPr lang="th-TH" sz="4800" b="1" dirty="0" smtClean="0"/>
                    </a:p>
                    <a:p>
                      <a:pPr algn="ctr"/>
                      <a:endParaRPr lang="th-TH" sz="1800" dirty="0"/>
                    </a:p>
                  </a:txBody>
                  <a:tcPr/>
                </a:tc>
              </a:tr>
              <a:tr h="174841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aseline="0" dirty="0" smtClean="0"/>
                        <a:t> </a:t>
                      </a:r>
                      <a:r>
                        <a:rPr lang="en-US" sz="4800" b="1" baseline="0" dirty="0" smtClean="0">
                          <a:latin typeface="Angsana News" pitchFamily="18" charset="-34"/>
                          <a:cs typeface="Angsana News" pitchFamily="18" charset="-34"/>
                        </a:rPr>
                        <a:t>in  the restaurant</a:t>
                      </a:r>
                      <a:endParaRPr lang="th-TH" sz="4800" b="1" dirty="0">
                        <a:latin typeface="Angsana News" pitchFamily="18" charset="-34"/>
                        <a:cs typeface="Angsana News" pitchFamily="18" charset="-34"/>
                      </a:endParaRPr>
                    </a:p>
                  </a:txBody>
                  <a:tcPr/>
                </a:tc>
              </a:tr>
              <a:tr h="147235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4800" b="1" dirty="0" smtClean="0">
                          <a:latin typeface="Angsana News" pitchFamily="18" charset="-34"/>
                          <a:cs typeface="Angsana News" pitchFamily="18" charset="-34"/>
                        </a:rPr>
                        <a:t>in the field</a:t>
                      </a:r>
                      <a:endParaRPr lang="th-TH" sz="4800" b="1" dirty="0">
                        <a:latin typeface="Angsana News" pitchFamily="18" charset="-34"/>
                        <a:cs typeface="Angsana News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D:\รูปอาชีพ\749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14488"/>
            <a:ext cx="2214578" cy="1643074"/>
          </a:xfrm>
          <a:prstGeom prst="rect">
            <a:avLst/>
          </a:prstGeom>
          <a:noFill/>
        </p:spPr>
      </p:pic>
      <p:pic>
        <p:nvPicPr>
          <p:cNvPr id="4099" name="Picture 3" descr="D:\รูปอาชีพ\chef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500438"/>
            <a:ext cx="1857388" cy="1571636"/>
          </a:xfrm>
          <a:prstGeom prst="rect">
            <a:avLst/>
          </a:prstGeom>
          <a:noFill/>
        </p:spPr>
      </p:pic>
      <p:pic>
        <p:nvPicPr>
          <p:cNvPr id="4100" name="Picture 4" descr="D:\รูปอาชีพ\HuGe_ThaiFarm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010" y="5202004"/>
            <a:ext cx="2459037" cy="14287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71604" y="2643182"/>
            <a:ext cx="7215238" cy="3786214"/>
          </a:xfrm>
          <a:solidFill>
            <a:srgbClr val="FF9999"/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900" b="1" dirty="0" smtClean="0">
                <a:solidFill>
                  <a:schemeClr val="tx1"/>
                </a:solidFill>
                <a:effectLst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Comic Sans MS" pitchFamily="66" charset="0"/>
              </a:rPr>
              <a:t>Example :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sz="60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    - Does she a student?</a:t>
            </a:r>
            <a:br>
              <a:rPr lang="en-US" sz="60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r>
              <a:rPr lang="en-US" sz="60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	= Yes, she does. / </a:t>
            </a:r>
            <a:br>
              <a:rPr lang="en-US" sz="60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</a:br>
            <a:r>
              <a:rPr lang="en-US" sz="6000" b="1" dirty="0" smtClean="0">
                <a:solidFill>
                  <a:schemeClr val="tx1"/>
                </a:solidFill>
                <a:effectLst/>
                <a:latin typeface="Angsana News" pitchFamily="18" charset="-34"/>
                <a:cs typeface="Angsana News" pitchFamily="18" charset="-34"/>
              </a:rPr>
              <a:t>            No, she doesn’t.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1285852" y="500042"/>
            <a:ext cx="7572428" cy="1143008"/>
          </a:xfrm>
          <a:prstGeom prst="rect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Does</a:t>
            </a:r>
            <a:r>
              <a:rPr kumimoji="0" lang="en-US" sz="4400" b="1" i="0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+ (he / she) + job? </a:t>
            </a:r>
            <a:endParaRPr kumimoji="0" lang="th-TH" sz="44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 descr="D:\รูปอาชีพ\cartoon.jpg"/>
          <p:cNvPicPr>
            <a:picLocks noChangeAspect="1" noChangeArrowheads="1"/>
          </p:cNvPicPr>
          <p:nvPr/>
        </p:nvPicPr>
        <p:blipFill>
          <a:blip r:embed="rId2"/>
          <a:srcRect l="48334" t="4697" b="10751"/>
          <a:stretch>
            <a:fillRect/>
          </a:stretch>
        </p:blipFill>
        <p:spPr bwMode="auto">
          <a:xfrm>
            <a:off x="6500826" y="1643050"/>
            <a:ext cx="2286016" cy="38576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F66FF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มุมมน 13"/>
          <p:cNvSpPr/>
          <p:nvPr/>
        </p:nvSpPr>
        <p:spPr>
          <a:xfrm>
            <a:off x="2000232" y="2428868"/>
            <a:ext cx="6000792" cy="14287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57488" y="428604"/>
            <a:ext cx="3493582" cy="72547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latin typeface="Angsana News" pitchFamily="18" charset="-34"/>
                <a:cs typeface="Angsana News" pitchFamily="18" charset="-34"/>
              </a:rPr>
              <a:t>   </a:t>
            </a:r>
            <a:r>
              <a:rPr lang="th-TH" sz="4400" b="1" dirty="0" smtClean="0">
                <a:effectLst/>
                <a:latin typeface="Angsana News" pitchFamily="18" charset="-34"/>
                <a:cs typeface="Angsana News" pitchFamily="18" charset="-34"/>
              </a:rPr>
              <a:t>แบบฝึกหัด เรื่อง </a:t>
            </a:r>
            <a:r>
              <a:rPr lang="en-US" sz="4400" b="1" dirty="0" smtClean="0">
                <a:effectLst/>
                <a:latin typeface="Angsana News" pitchFamily="18" charset="-34"/>
                <a:cs typeface="Angsana News" pitchFamily="18" charset="-34"/>
              </a:rPr>
              <a:t>Jobs</a:t>
            </a:r>
            <a:endParaRPr lang="th-TH" sz="4400" dirty="0">
              <a:effectLst/>
              <a:latin typeface="Angsana News" pitchFamily="18" charset="-34"/>
              <a:cs typeface="Angsana News" pitchFamily="18" charset="-34"/>
            </a:endParaRP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>
          <a:xfrm>
            <a:off x="1142976" y="1214422"/>
            <a:ext cx="7715304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Direction : Fill the word in the sentence. </a:t>
            </a:r>
          </a:p>
          <a:p>
            <a:pPr>
              <a:buNone/>
            </a:pP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                   (</a:t>
            </a:r>
            <a:r>
              <a:rPr lang="th-TH" sz="3600" b="1" dirty="0" smtClean="0">
                <a:latin typeface="Angsana News" pitchFamily="18" charset="-34"/>
                <a:cs typeface="Angsana News" pitchFamily="18" charset="-34"/>
              </a:rPr>
              <a:t>เติมคำศัพท์ลงในประโยคให้ถูกต้อง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)</a:t>
            </a:r>
          </a:p>
          <a:p>
            <a:pPr>
              <a:buNone/>
            </a:pPr>
            <a:endParaRPr lang="en-US" sz="800" b="1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		Example :</a:t>
            </a:r>
            <a:r>
              <a:rPr lang="en-US" sz="3600" dirty="0" smtClean="0">
                <a:latin typeface="Angsana News" pitchFamily="18" charset="-34"/>
                <a:cs typeface="Angsana News" pitchFamily="18" charset="-34"/>
              </a:rPr>
              <a:t>    </a:t>
            </a:r>
            <a:r>
              <a:rPr lang="en-US" sz="3600" b="1" dirty="0" smtClean="0">
                <a:latin typeface="Angsana News" pitchFamily="18" charset="-34"/>
                <a:cs typeface="Angsana News" pitchFamily="18" charset="-34"/>
              </a:rPr>
              <a:t>She is a singer.  </a:t>
            </a:r>
            <a:r>
              <a:rPr lang="en-US" sz="3600" dirty="0" smtClean="0">
                <a:latin typeface="Angsana News" pitchFamily="18" charset="-34"/>
                <a:cs typeface="Angsana News" pitchFamily="18" charset="-34"/>
                <a:sym typeface="Wingdings"/>
              </a:rPr>
              <a:t></a:t>
            </a:r>
            <a:endParaRPr lang="en-US" sz="3600" dirty="0" smtClean="0">
              <a:latin typeface="Angsana News" pitchFamily="18" charset="-34"/>
              <a:cs typeface="Angsana News" pitchFamily="18" charset="-34"/>
            </a:endParaRPr>
          </a:p>
          <a:p>
            <a:pPr>
              <a:buNone/>
            </a:pPr>
            <a:endParaRPr lang="th-TH" sz="3600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6" name="รูปภาพ 5" descr="5 &#10;Ann teaches students. &#10;She is a ……………............... &#10;6 &#10;My brother fishes as a job as a &#10;hobby. He is a ……………............"/>
          <p:cNvPicPr/>
          <p:nvPr/>
        </p:nvPicPr>
        <p:blipFill>
          <a:blip r:embed="rId2"/>
          <a:srcRect l="66056" t="25492" r="21877" b="67628"/>
          <a:stretch>
            <a:fillRect/>
          </a:stretch>
        </p:blipFill>
        <p:spPr bwMode="auto">
          <a:xfrm>
            <a:off x="6215074" y="2500306"/>
            <a:ext cx="15716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สี่เหลี่ยมผืนผ้า 14"/>
          <p:cNvSpPr/>
          <p:nvPr/>
        </p:nvSpPr>
        <p:spPr>
          <a:xfrm>
            <a:off x="1928794" y="3929066"/>
            <a:ext cx="61436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Mother looks after sick people.</a:t>
            </a:r>
          </a:p>
          <a:p>
            <a:pPr marL="514350" indent="-514350"/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 She is a ......................   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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</a:t>
            </a:r>
            <a:endParaRPr lang="th-TH" sz="4000" b="1" dirty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6" name="รูปภาพ 15" descr="5 &#10;Ann teaches students. &#10;She is a ……………............... &#10;6 &#10;My brother fishes as a job as a &#10;hobby. He is a ……………............"/>
          <p:cNvPicPr/>
          <p:nvPr/>
        </p:nvPicPr>
        <p:blipFill>
          <a:blip r:embed="rId2"/>
          <a:srcRect l="69985" t="34207" r="12616" b="55321"/>
          <a:stretch>
            <a:fillRect/>
          </a:stretch>
        </p:blipFill>
        <p:spPr bwMode="auto">
          <a:xfrm>
            <a:off x="7000892" y="3929066"/>
            <a:ext cx="164307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สี่เหลี่ยมผืนผ้า 16"/>
          <p:cNvSpPr/>
          <p:nvPr/>
        </p:nvSpPr>
        <p:spPr>
          <a:xfrm>
            <a:off x="1714480" y="5072074"/>
            <a:ext cx="69294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2. </a:t>
            </a:r>
            <a:r>
              <a:rPr lang="en-US" sz="4000" b="1" dirty="0" err="1" smtClean="0">
                <a:latin typeface="Angsana News" pitchFamily="18" charset="-34"/>
                <a:cs typeface="Angsana News" pitchFamily="18" charset="-34"/>
              </a:rPr>
              <a:t>Malee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studies at school.</a:t>
            </a:r>
          </a:p>
          <a:p>
            <a:r>
              <a:rPr lang="en-US" sz="4000" b="1" dirty="0" smtClean="0">
                <a:latin typeface="Angsana News" pitchFamily="18" charset="-34"/>
                <a:cs typeface="Angsana News" pitchFamily="18" charset="-34"/>
              </a:rPr>
              <a:t>         She is a ..........................</a:t>
            </a:r>
            <a:r>
              <a:rPr lang="en-US" sz="4000" b="1" dirty="0" smtClean="0">
                <a:latin typeface="Angsana News" pitchFamily="18" charset="-34"/>
                <a:cs typeface="Angsana News" pitchFamily="18" charset="-34"/>
                <a:sym typeface="Wingdings"/>
              </a:rPr>
              <a:t> </a:t>
            </a:r>
            <a:endParaRPr lang="en-US" sz="4000" b="1" dirty="0" smtClean="0">
              <a:latin typeface="Angsana News" pitchFamily="18" charset="-34"/>
              <a:cs typeface="Angsana News" pitchFamily="18" charset="-34"/>
            </a:endParaRPr>
          </a:p>
        </p:txBody>
      </p:sp>
      <p:pic>
        <p:nvPicPr>
          <p:cNvPr id="18" name="รูปภาพ 17" descr="5 &#10;Ann teaches students. &#10;She is a ……………............... &#10;6 &#10;My brother fishes as a job as a &#10;hobby. He is a ……………............"/>
          <p:cNvPicPr/>
          <p:nvPr/>
        </p:nvPicPr>
        <p:blipFill>
          <a:blip r:embed="rId2"/>
          <a:srcRect l="72511" t="46285" r="13738" b="43166"/>
          <a:stretch>
            <a:fillRect/>
          </a:stretch>
        </p:blipFill>
        <p:spPr bwMode="auto">
          <a:xfrm>
            <a:off x="7000892" y="5357826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439</TotalTime>
  <Words>324</Words>
  <Application>Microsoft Office PowerPoint</Application>
  <PresentationFormat>นำเสนอทางหน้าจอ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3" baseType="lpstr">
      <vt:lpstr>Angsana News</vt:lpstr>
      <vt:lpstr>Calibri</vt:lpstr>
      <vt:lpstr>Comic Sans MS</vt:lpstr>
      <vt:lpstr>Cordia New</vt:lpstr>
      <vt:lpstr>JasmineUPC</vt:lpstr>
      <vt:lpstr>Rockwell</vt:lpstr>
      <vt:lpstr>Verdana</vt:lpstr>
      <vt:lpstr>Wingdings</vt:lpstr>
      <vt:lpstr>Wingdings 2</vt:lpstr>
      <vt:lpstr>จุดที่สุด</vt:lpstr>
      <vt:lpstr>    Jobs</vt:lpstr>
      <vt:lpstr>-  What does (he / she) do?      = He’s / She’s           a / an …อาชีพ………</vt:lpstr>
      <vt:lpstr>     การใช้ a/an</vt:lpstr>
      <vt:lpstr>  ตัวอย่าง  เช่น</vt:lpstr>
      <vt:lpstr>-  Where + do / does +                                he / she + work? </vt:lpstr>
      <vt:lpstr>   การใช้ Do/Does</vt:lpstr>
      <vt:lpstr>งานนำเสนอ PowerPoint</vt:lpstr>
      <vt:lpstr> Example :       - Does she a student?  = Yes, she does. /              No, she doesn’t. </vt:lpstr>
      <vt:lpstr>   แบบฝึกหัด เรื่อง Jobs</vt:lpstr>
      <vt:lpstr>งานนำเสนอ PowerPoint</vt:lpstr>
      <vt:lpstr>งานนำเสนอ PowerPoint</vt:lpstr>
      <vt:lpstr>   เกม Bingo ( Jobs )</vt:lpstr>
      <vt:lpstr>     เฉลยแบบฝึกหัด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KKD Windows 7 V.3</dc:creator>
  <cp:lastModifiedBy>far cool</cp:lastModifiedBy>
  <cp:revision>75</cp:revision>
  <dcterms:created xsi:type="dcterms:W3CDTF">2015-11-23T11:17:09Z</dcterms:created>
  <dcterms:modified xsi:type="dcterms:W3CDTF">2015-11-25T03:53:06Z</dcterms:modified>
</cp:coreProperties>
</file>